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2"/>
  </p:notesMasterIdLst>
  <p:sldIdLst>
    <p:sldId id="256" r:id="rId2"/>
    <p:sldId id="275" r:id="rId3"/>
    <p:sldId id="257" r:id="rId4"/>
    <p:sldId id="276" r:id="rId5"/>
    <p:sldId id="285" r:id="rId6"/>
    <p:sldId id="286" r:id="rId7"/>
    <p:sldId id="287" r:id="rId8"/>
    <p:sldId id="274" r:id="rId9"/>
    <p:sldId id="259" r:id="rId10"/>
    <p:sldId id="260" r:id="rId11"/>
    <p:sldId id="269" r:id="rId12"/>
    <p:sldId id="261" r:id="rId13"/>
    <p:sldId id="288" r:id="rId14"/>
    <p:sldId id="303" r:id="rId15"/>
    <p:sldId id="262" r:id="rId16"/>
    <p:sldId id="270" r:id="rId17"/>
    <p:sldId id="263" r:id="rId18"/>
    <p:sldId id="278" r:id="rId19"/>
    <p:sldId id="290" r:id="rId20"/>
    <p:sldId id="279" r:id="rId21"/>
    <p:sldId id="277" r:id="rId22"/>
    <p:sldId id="280" r:id="rId23"/>
    <p:sldId id="281" r:id="rId24"/>
    <p:sldId id="291" r:id="rId25"/>
    <p:sldId id="282" r:id="rId26"/>
    <p:sldId id="292" r:id="rId27"/>
    <p:sldId id="293" r:id="rId28"/>
    <p:sldId id="294" r:id="rId29"/>
    <p:sldId id="295" r:id="rId30"/>
    <p:sldId id="266" r:id="rId31"/>
    <p:sldId id="283" r:id="rId32"/>
    <p:sldId id="297" r:id="rId33"/>
    <p:sldId id="284" r:id="rId34"/>
    <p:sldId id="300" r:id="rId35"/>
    <p:sldId id="272" r:id="rId36"/>
    <p:sldId id="271" r:id="rId37"/>
    <p:sldId id="301" r:id="rId38"/>
    <p:sldId id="302" r:id="rId39"/>
    <p:sldId id="268" r:id="rId40"/>
    <p:sldId id="273"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26" autoAdjust="0"/>
    <p:restoredTop sz="73228" autoAdjust="0"/>
  </p:normalViewPr>
  <p:slideViewPr>
    <p:cSldViewPr>
      <p:cViewPr>
        <p:scale>
          <a:sx n="50" d="100"/>
          <a:sy n="50" d="100"/>
        </p:scale>
        <p:origin x="-2622" y="-1008"/>
      </p:cViewPr>
      <p:guideLst>
        <p:guide orient="horz" pos="2160"/>
        <p:guide pos="2880"/>
      </p:guideLst>
    </p:cSldViewPr>
  </p:slideViewPr>
  <p:notesTextViewPr>
    <p:cViewPr>
      <p:scale>
        <a:sx n="1" d="1"/>
        <a:sy n="1" d="1"/>
      </p:scale>
      <p:origin x="0" y="0"/>
    </p:cViewPr>
  </p:notesTextViewPr>
  <p:sorterViewPr>
    <p:cViewPr>
      <p:scale>
        <a:sx n="100" d="100"/>
        <a:sy n="100" d="100"/>
      </p:scale>
      <p:origin x="0" y="1999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D789FD-EF39-4ED3-9CF5-DE6870246385}" type="datetimeFigureOut">
              <a:rPr lang="en-US" smtClean="0"/>
              <a:t>5/21/2013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B525A20-25FD-414B-86F5-9B960C9F6221}" type="slidenum">
              <a:rPr lang="en-US" smtClean="0"/>
              <a:t>‹#›</a:t>
            </a:fld>
            <a:endParaRPr lang="en-US" dirty="0"/>
          </a:p>
        </p:txBody>
      </p:sp>
    </p:spTree>
    <p:extLst>
      <p:ext uri="{BB962C8B-B14F-4D97-AF65-F5344CB8AC3E}">
        <p14:creationId xmlns:p14="http://schemas.microsoft.com/office/powerpoint/2010/main" val="4094468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Cheryl and I are very excited to be here today. Thank you to the conference</a:t>
            </a:r>
            <a:r>
              <a:rPr lang="en-US" baseline="0" dirty="0" smtClean="0"/>
              <a:t> organizations, Liz Megan, Joseph, and Chris, for inviting us and being such great hosts. Cheryl and I have many opportunities to chat with one another about our work, but I’m particularly excited to present with her today. </a:t>
            </a:r>
          </a:p>
        </p:txBody>
      </p:sp>
      <p:sp>
        <p:nvSpPr>
          <p:cNvPr id="4" name="Slide Number Placeholder 3"/>
          <p:cNvSpPr>
            <a:spLocks noGrp="1"/>
          </p:cNvSpPr>
          <p:nvPr>
            <p:ph type="sldNum" sz="quarter" idx="10"/>
          </p:nvPr>
        </p:nvSpPr>
        <p:spPr/>
        <p:txBody>
          <a:bodyPr/>
          <a:lstStyle/>
          <a:p>
            <a:fld id="{5B525A20-25FD-414B-86F5-9B960C9F6221}" type="slidenum">
              <a:rPr lang="en-US" smtClean="0"/>
              <a:t>1</a:t>
            </a:fld>
            <a:endParaRPr lang="en-US" dirty="0"/>
          </a:p>
        </p:txBody>
      </p:sp>
    </p:spTree>
    <p:extLst>
      <p:ext uri="{BB962C8B-B14F-4D97-AF65-F5344CB8AC3E}">
        <p14:creationId xmlns:p14="http://schemas.microsoft.com/office/powerpoint/2010/main" val="37699545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differences in academic performance,</a:t>
            </a:r>
            <a:r>
              <a:rPr lang="en-US" baseline="0" dirty="0" smtClean="0"/>
              <a:t> social development, or mental health</a:t>
            </a:r>
          </a:p>
          <a:p>
            <a:endParaRPr lang="en-US" baseline="0" dirty="0" smtClean="0"/>
          </a:p>
          <a:p>
            <a:r>
              <a:rPr lang="en-US" dirty="0" smtClean="0"/>
              <a:t>Slightly older age of first sexual</a:t>
            </a:r>
            <a:r>
              <a:rPr lang="en-US" baseline="0" dirty="0" smtClean="0"/>
              <a:t> activity (less likely to </a:t>
            </a:r>
            <a:r>
              <a:rPr lang="en-US" baseline="0" dirty="0" err="1" smtClean="0"/>
              <a:t>impregnant</a:t>
            </a:r>
            <a:r>
              <a:rPr lang="en-US" baseline="0" dirty="0" smtClean="0"/>
              <a:t> someone, have an STD) </a:t>
            </a:r>
          </a:p>
          <a:p>
            <a:endParaRPr lang="en-US" baseline="0" dirty="0" smtClean="0"/>
          </a:p>
          <a:p>
            <a:r>
              <a:rPr lang="en-US" baseline="0" dirty="0" smtClean="0"/>
              <a:t>Similar in rates of alcohol, tobacco, and marijuana</a:t>
            </a:r>
          </a:p>
          <a:p>
            <a:endParaRPr lang="en-US" baseline="0" dirty="0" smtClean="0"/>
          </a:p>
          <a:p>
            <a:r>
              <a:rPr lang="en-US" baseline="0" dirty="0" smtClean="0"/>
              <a:t>Gender roles </a:t>
            </a:r>
            <a:r>
              <a:rPr lang="en-US" baseline="0" dirty="0" smtClean="0">
                <a:sym typeface="Wingdings" pitchFamily="2" charset="2"/>
              </a:rPr>
              <a:t> toys that kids played with; aspirations… more egalitarian division of household labor were more flexible; some studies find no differences in masculinity of boys, but higher scores on femininity – no </a:t>
            </a:r>
            <a:r>
              <a:rPr lang="en-US" baseline="0" dirty="0" err="1" smtClean="0">
                <a:sym typeface="Wingdings" pitchFamily="2" charset="2"/>
              </a:rPr>
              <a:t>differneces</a:t>
            </a:r>
            <a:r>
              <a:rPr lang="en-US" baseline="0" dirty="0" smtClean="0">
                <a:sym typeface="Wingdings" pitchFamily="2" charset="2"/>
              </a:rPr>
              <a:t> for girls. </a:t>
            </a:r>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14</a:t>
            </a:fld>
            <a:endParaRPr lang="en-US" dirty="0"/>
          </a:p>
        </p:txBody>
      </p:sp>
    </p:spTree>
    <p:extLst>
      <p:ext uri="{BB962C8B-B14F-4D97-AF65-F5344CB8AC3E}">
        <p14:creationId xmlns:p14="http://schemas.microsoft.com/office/powerpoint/2010/main" val="38149377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B525A20-25FD-414B-86F5-9B960C9F6221}" type="slidenum">
              <a:rPr lang="en-US" smtClean="0"/>
              <a:t>15</a:t>
            </a:fld>
            <a:endParaRPr lang="en-US" dirty="0"/>
          </a:p>
        </p:txBody>
      </p:sp>
    </p:spTree>
    <p:extLst>
      <p:ext uri="{BB962C8B-B14F-4D97-AF65-F5344CB8AC3E}">
        <p14:creationId xmlns:p14="http://schemas.microsoft.com/office/powerpoint/2010/main" val="175133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5B525A20-25FD-414B-86F5-9B960C9F6221}" type="slidenum">
              <a:rPr lang="en-US" smtClean="0"/>
              <a:t>16</a:t>
            </a:fld>
            <a:endParaRPr lang="en-US" dirty="0"/>
          </a:p>
        </p:txBody>
      </p:sp>
    </p:spTree>
    <p:extLst>
      <p:ext uri="{BB962C8B-B14F-4D97-AF65-F5344CB8AC3E}">
        <p14:creationId xmlns:p14="http://schemas.microsoft.com/office/powerpoint/2010/main" val="17513343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Naomi to transition</a:t>
            </a:r>
            <a:r>
              <a:rPr lang="en-US" baseline="0" dirty="0" smtClean="0"/>
              <a:t> back to Cheryl… who will talk about ways in which this research has been used in advancing LGBT rights – specifically on the issue of marriage and in Iowa, in particular.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17</a:t>
            </a:fld>
            <a:endParaRPr lang="en-US" dirty="0"/>
          </a:p>
        </p:txBody>
      </p:sp>
    </p:spTree>
    <p:extLst>
      <p:ext uri="{BB962C8B-B14F-4D97-AF65-F5344CB8AC3E}">
        <p14:creationId xmlns:p14="http://schemas.microsoft.com/office/powerpoint/2010/main" val="18289910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Needed to identify credible experts, and there are standards…</a:t>
            </a:r>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20</a:t>
            </a:fld>
            <a:endParaRPr lang="en-US" dirty="0"/>
          </a:p>
        </p:txBody>
      </p:sp>
    </p:spTree>
    <p:extLst>
      <p:ext uri="{BB962C8B-B14F-4D97-AF65-F5344CB8AC3E}">
        <p14:creationId xmlns:p14="http://schemas.microsoft.com/office/powerpoint/2010/main" val="14366276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There</a:t>
            </a:r>
            <a:r>
              <a:rPr lang="en-US" baseline="0" dirty="0" smtClean="0"/>
              <a:t> are standards unbeknownst to Justice Scalia</a:t>
            </a:r>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21</a:t>
            </a:fld>
            <a:endParaRPr lang="en-US" dirty="0"/>
          </a:p>
        </p:txBody>
      </p:sp>
    </p:spTree>
    <p:extLst>
      <p:ext uri="{BB962C8B-B14F-4D97-AF65-F5344CB8AC3E}">
        <p14:creationId xmlns:p14="http://schemas.microsoft.com/office/powerpoint/2010/main" val="672573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35</a:t>
            </a:fld>
            <a:endParaRPr lang="en-US" dirty="0"/>
          </a:p>
        </p:txBody>
      </p:sp>
    </p:spTree>
    <p:extLst>
      <p:ext uri="{BB962C8B-B14F-4D97-AF65-F5344CB8AC3E}">
        <p14:creationId xmlns:p14="http://schemas.microsoft.com/office/powerpoint/2010/main" val="13236752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Even when our research is well-designed,</a:t>
            </a:r>
            <a:r>
              <a:rPr lang="en-US" baseline="0" dirty="0" smtClean="0"/>
              <a:t> there still may be challenges in translating it from the journal to the court room or state capital</a:t>
            </a:r>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36</a:t>
            </a:fld>
            <a:endParaRPr lang="en-US" dirty="0"/>
          </a:p>
        </p:txBody>
      </p:sp>
    </p:spTree>
    <p:extLst>
      <p:ext uri="{BB962C8B-B14F-4D97-AF65-F5344CB8AC3E}">
        <p14:creationId xmlns:p14="http://schemas.microsoft.com/office/powerpoint/2010/main" val="24861277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dirty="0" smtClean="0"/>
              <a:t>Paper</a:t>
            </a:r>
            <a:r>
              <a:rPr lang="en-US" baseline="0" dirty="0" smtClean="0"/>
              <a:t> published last July has really rocked the boat. A UT Professor launched the New Family Structures Study. </a:t>
            </a:r>
          </a:p>
          <a:p>
            <a:pPr marL="171450" indent="-171450">
              <a:buFontTx/>
              <a:buChar char="-"/>
            </a:pPr>
            <a:r>
              <a:rPr lang="en-US" sz="1200" b="0" i="0" kern="1200" dirty="0" smtClean="0">
                <a:solidFill>
                  <a:schemeClr val="tx1"/>
                </a:solidFill>
                <a:effectLst/>
                <a:latin typeface="+mn-lt"/>
                <a:ea typeface="+mn-ea"/>
                <a:cs typeface="+mn-cs"/>
              </a:rPr>
              <a:t>Randomly screened over 15,000 Americans aged 18-39 and asked them if their biological mother or father ever had a romantic relationship with a member of the same sex</a:t>
            </a:r>
          </a:p>
          <a:p>
            <a:pPr marL="171450" indent="-171450">
              <a:buFontTx/>
              <a:buChar char="-"/>
            </a:pPr>
            <a:r>
              <a:rPr lang="en-US" sz="1200" b="0" i="0" kern="1200" dirty="0" smtClean="0">
                <a:solidFill>
                  <a:schemeClr val="tx1"/>
                </a:solidFill>
                <a:effectLst/>
                <a:latin typeface="+mn-lt"/>
                <a:ea typeface="+mn-ea"/>
                <a:cs typeface="+mn-cs"/>
              </a:rPr>
              <a:t> On 25 of 40 different outcomes evaluated, the children of women who’ve had same-sex relationships fare quite differently than those in stable, biologically-intact mom-and-pop families, displaying numbers more comparable to those from heterosexual stepfamilies and single parents. Even after including controls for age, race, gender, and things like being bullied as a youth, or the gay-friendliness of the state in which they live, such respondents were more apt to report being unemployed, less healthy, more depressed, more likely to have cheated on a spouse or partner, smoke more pot, had trouble with the law, report more male and female sex partners, more sexual victimization, and were more likely to reflect negatively on their childhood family life, among other things. </a:t>
            </a:r>
          </a:p>
        </p:txBody>
      </p:sp>
      <p:sp>
        <p:nvSpPr>
          <p:cNvPr id="4" name="Slide Number Placeholder 3"/>
          <p:cNvSpPr>
            <a:spLocks noGrp="1"/>
          </p:cNvSpPr>
          <p:nvPr>
            <p:ph type="sldNum" sz="quarter" idx="10"/>
          </p:nvPr>
        </p:nvSpPr>
        <p:spPr/>
        <p:txBody>
          <a:bodyPr/>
          <a:lstStyle/>
          <a:p>
            <a:fld id="{5B525A20-25FD-414B-86F5-9B960C9F6221}" type="slidenum">
              <a:rPr lang="en-US" smtClean="0"/>
              <a:t>37</a:t>
            </a:fld>
            <a:endParaRPr lang="en-US" dirty="0"/>
          </a:p>
        </p:txBody>
      </p:sp>
    </p:spTree>
    <p:extLst>
      <p:ext uri="{BB962C8B-B14F-4D97-AF65-F5344CB8AC3E}">
        <p14:creationId xmlns:p14="http://schemas.microsoft.com/office/powerpoint/2010/main" val="2074746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arenR"/>
            </a:pPr>
            <a:r>
              <a:rPr lang="en-US" dirty="0" smtClean="0"/>
              <a:t>Insufficient data: 2 of the 85 children who said that they lived at some point with a mother who was</a:t>
            </a:r>
            <a:r>
              <a:rPr lang="en-US" baseline="0" dirty="0" smtClean="0"/>
              <a:t> romantically involved with another woman did so for the entirety of their childhood. </a:t>
            </a:r>
            <a:endParaRPr lang="en-US" dirty="0" smtClean="0"/>
          </a:p>
          <a:p>
            <a:pPr marL="228600" marR="0" indent="-228600" algn="l" defTabSz="914400" rtl="0" eaLnBrk="1" fontAlgn="auto" latinLnBrk="0" hangingPunct="1">
              <a:lnSpc>
                <a:spcPct val="100000"/>
              </a:lnSpc>
              <a:spcBef>
                <a:spcPts val="0"/>
              </a:spcBef>
              <a:spcAft>
                <a:spcPts val="0"/>
              </a:spcAft>
              <a:buClrTx/>
              <a:buSzTx/>
              <a:buFontTx/>
              <a:buAutoNum type="arabicParenR"/>
              <a:tabLst/>
              <a:defRPr/>
            </a:pPr>
            <a:r>
              <a:rPr lang="en-US" dirty="0" err="1" smtClean="0"/>
              <a:t>Unvalidated</a:t>
            </a:r>
            <a:r>
              <a:rPr lang="en-US" dirty="0" smtClean="0"/>
              <a:t> questionnaire</a:t>
            </a:r>
            <a:r>
              <a:rPr lang="en-US" baseline="0" dirty="0" smtClean="0"/>
              <a:t> </a:t>
            </a:r>
            <a:r>
              <a:rPr lang="en-US" baseline="0" dirty="0" smtClean="0">
                <a:sym typeface="Wingdings" pitchFamily="2" charset="2"/>
              </a:rPr>
              <a:t> didn’t use validated measures from psychology or sociology or measures that are easily comparable to other studies</a:t>
            </a:r>
            <a:br>
              <a:rPr lang="en-US" baseline="0" dirty="0" smtClean="0">
                <a:sym typeface="Wingdings" pitchFamily="2" charset="2"/>
              </a:rPr>
            </a:br>
            <a:r>
              <a:rPr lang="en-US" baseline="0" dirty="0" smtClean="0">
                <a:sym typeface="Wingdings" pitchFamily="2" charset="2"/>
              </a:rPr>
              <a:t> Relied on reports of adult children about their parents’ relationship (did parent have a romantic relationship (of any duration)? Not really about sexual orientation of parents; </a:t>
            </a:r>
            <a:r>
              <a:rPr lang="en-US" dirty="0" smtClean="0"/>
              <a:t>does not examine children born or</a:t>
            </a:r>
            <a:r>
              <a:rPr lang="en-US" baseline="0" dirty="0" smtClean="0"/>
              <a:t> adopted into same-sex parent families; instead children who, from the time they were born to age 18, had a parent who at any time was in a same-sex relationship </a:t>
            </a:r>
            <a:r>
              <a:rPr lang="en-US" baseline="0" dirty="0" smtClean="0">
                <a:sym typeface="Wingdings" pitchFamily="2" charset="2"/>
              </a:rPr>
              <a:t> but called these “lesbian mothers” and “gay fathers”; relied on child’s report; not really “raised by”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S7. From when you were born until age 18 (or until you left home to be on your own), did either of your parents </a:t>
            </a:r>
            <a:r>
              <a:rPr lang="en-US" sz="1200" b="0" i="0" u="sng" kern="1200" dirty="0" smtClean="0">
                <a:solidFill>
                  <a:schemeClr val="tx1"/>
                </a:solidFill>
                <a:effectLst/>
                <a:latin typeface="+mn-lt"/>
                <a:ea typeface="+mn-ea"/>
                <a:cs typeface="+mn-cs"/>
              </a:rPr>
              <a:t>ever</a:t>
            </a:r>
            <a:r>
              <a:rPr lang="en-US" sz="1200" b="0" i="0" kern="1200" dirty="0" smtClean="0">
                <a:solidFill>
                  <a:schemeClr val="tx1"/>
                </a:solidFill>
                <a:effectLst/>
                <a:latin typeface="+mn-lt"/>
                <a:ea typeface="+mn-ea"/>
                <a:cs typeface="+mn-cs"/>
              </a:rPr>
              <a:t> have a romantic relationship with someone of the same sex? </a:t>
            </a:r>
            <a:r>
              <a:rPr lang="en-US" dirty="0" smtClean="0"/>
              <a:t/>
            </a:r>
            <a:br>
              <a:rPr lang="en-US" dirty="0" smtClean="0"/>
            </a:br>
            <a:r>
              <a:rPr lang="en-US" sz="1200" b="0" i="0" kern="1200" dirty="0" smtClean="0">
                <a:solidFill>
                  <a:schemeClr val="tx1"/>
                </a:solidFill>
                <a:effectLst/>
                <a:latin typeface="+mn-lt"/>
                <a:ea typeface="+mn-ea"/>
                <a:cs typeface="+mn-cs"/>
              </a:rPr>
              <a:t>Yes, my mother had a romantic relationship with another woman </a:t>
            </a:r>
            <a:r>
              <a:rPr lang="en-US" dirty="0" smtClean="0"/>
              <a:t/>
            </a:r>
            <a:br>
              <a:rPr lang="en-US" dirty="0" smtClean="0"/>
            </a:br>
            <a:r>
              <a:rPr lang="en-US" sz="1200" b="0" i="0" kern="1200" dirty="0" smtClean="0">
                <a:solidFill>
                  <a:schemeClr val="tx1"/>
                </a:solidFill>
                <a:effectLst/>
                <a:latin typeface="+mn-lt"/>
                <a:ea typeface="+mn-ea"/>
                <a:cs typeface="+mn-cs"/>
              </a:rPr>
              <a:t>Yes, my father had a romantic relationship with another man </a:t>
            </a:r>
            <a:r>
              <a:rPr lang="en-US" dirty="0" smtClean="0"/>
              <a:t/>
            </a:r>
            <a:br>
              <a:rPr lang="en-US" dirty="0" smtClean="0"/>
            </a:br>
            <a:r>
              <a:rPr lang="en-US" sz="1200" b="0" i="0" kern="1200" dirty="0" smtClean="0">
                <a:solidFill>
                  <a:schemeClr val="tx1"/>
                </a:solidFill>
                <a:effectLst/>
                <a:latin typeface="+mn-lt"/>
                <a:ea typeface="+mn-ea"/>
                <a:cs typeface="+mn-cs"/>
              </a:rPr>
              <a:t>No</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sym typeface="Wingdings" pitchFamily="2" charset="2"/>
            </a:endParaRPr>
          </a:p>
          <a:p>
            <a:pPr marL="228600" indent="-228600">
              <a:buAutoNum type="arabicParenR"/>
            </a:pPr>
            <a:r>
              <a:rPr lang="en-US" dirty="0" smtClean="0"/>
              <a:t>Collapsed variables incorrectly -- </a:t>
            </a:r>
            <a:r>
              <a:rPr lang="en-US" dirty="0" err="1" smtClean="0"/>
              <a:t>Regnerus</a:t>
            </a:r>
            <a:r>
              <a:rPr lang="en-US" dirty="0" smtClean="0"/>
              <a:t>: </a:t>
            </a:r>
            <a:r>
              <a:rPr lang="en-US" baseline="0" dirty="0" smtClean="0">
                <a:sym typeface="Wingdings" pitchFamily="2" charset="2"/>
              </a:rPr>
              <a:t>Most of these had experienced family dissolution, so stability vs. having same-sex parents (apples to oranges). Split out “intact” heterosexual families vs. single parented/divorced, but grouped together anyone who had a same-sex parent into one group (regardless of family instability). </a:t>
            </a:r>
            <a:endParaRPr lang="en-US" dirty="0" smtClean="0"/>
          </a:p>
          <a:p>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38</a:t>
            </a:fld>
            <a:endParaRPr lang="en-US" dirty="0"/>
          </a:p>
        </p:txBody>
      </p:sp>
    </p:spTree>
    <p:extLst>
      <p:ext uri="{BB962C8B-B14F-4D97-AF65-F5344CB8AC3E}">
        <p14:creationId xmlns:p14="http://schemas.microsoft.com/office/powerpoint/2010/main" val="20747461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Just to give you a sense of what Cheryl and I are going to talk about</a:t>
            </a:r>
            <a:r>
              <a:rPr lang="en-US" baseline="0" dirty="0" smtClean="0"/>
              <a:t> today, here’s an overview of our talk. </a:t>
            </a:r>
          </a:p>
          <a:p>
            <a:endParaRPr lang="en-US" baseline="0" dirty="0" smtClean="0"/>
          </a:p>
          <a:p>
            <a:r>
              <a:rPr lang="en-US" baseline="0" dirty="0" smtClean="0"/>
              <a:t>First, Cheryl is going to discuss the ways in which social science research has figured prominently in civil rights movements dating back many decades. </a:t>
            </a:r>
          </a:p>
          <a:p>
            <a:endParaRPr lang="en-US" baseline="0" dirty="0" smtClean="0"/>
          </a:p>
          <a:p>
            <a:r>
              <a:rPr lang="en-US" baseline="0" dirty="0" smtClean="0"/>
              <a:t>Then, Cheryl will give you a quick overview of the general arguments that are made in marriage equality cases so that you can begin to think about the ways in which social science, and particularly research about LGBT parents, might be useful. </a:t>
            </a:r>
          </a:p>
          <a:p>
            <a:endParaRPr lang="en-US" baseline="0" dirty="0" smtClean="0"/>
          </a:p>
          <a:p>
            <a:r>
              <a:rPr lang="en-US" baseline="0" dirty="0" smtClean="0"/>
              <a:t>I’m going to provide an overview of what we know about LGBT parenting, highlighting the various ways in which this research has been done and what the major takeaways are. </a:t>
            </a:r>
          </a:p>
          <a:p>
            <a:endParaRPr lang="en-US" baseline="0" dirty="0" smtClean="0"/>
          </a:p>
          <a:p>
            <a:r>
              <a:rPr lang="en-US" baseline="0" dirty="0" smtClean="0"/>
              <a:t>Then, Cheryl is going to use the Iowa marriage equality case, </a:t>
            </a:r>
            <a:r>
              <a:rPr lang="en-US" i="1" baseline="0" dirty="0" smtClean="0"/>
              <a:t>Varnum v. Brien, </a:t>
            </a:r>
            <a:r>
              <a:rPr lang="en-US" i="0" baseline="0" dirty="0" smtClean="0"/>
              <a:t>as a way to show how parenting research can be used in the courtroom as well as how researchers are crucial to litigation. </a:t>
            </a:r>
          </a:p>
          <a:p>
            <a:endParaRPr lang="en-US" i="0" baseline="0" dirty="0" smtClean="0"/>
          </a:p>
          <a:p>
            <a:r>
              <a:rPr lang="en-US" i="0" baseline="0" dirty="0" smtClean="0"/>
              <a:t>I will talk about other ways in which research is being used in advocacy and policy work, and finally the double edged sword that using research can present. </a:t>
            </a:r>
          </a:p>
          <a:p>
            <a:endParaRPr lang="en-US" i="0" baseline="0" dirty="0" smtClean="0"/>
          </a:p>
          <a:p>
            <a:r>
              <a:rPr lang="en-US" i="0" baseline="0" dirty="0" smtClean="0"/>
              <a:t>We’ll leave a healthy amount of time at the end for questions, too!  While we’re going to speak primarily about parenting research, please think about the ways in which our experiences might be relevant to the important work that you’re doing. </a:t>
            </a:r>
          </a:p>
          <a:p>
            <a:endParaRPr lang="en-US" i="0" baseline="0" dirty="0" smtClean="0"/>
          </a:p>
          <a:p>
            <a:r>
              <a:rPr lang="en-US" i="0" baseline="0" dirty="0" smtClean="0"/>
              <a:t>Cheryl…</a:t>
            </a:r>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2</a:t>
            </a:fld>
            <a:endParaRPr lang="en-US" dirty="0"/>
          </a:p>
        </p:txBody>
      </p:sp>
    </p:spTree>
    <p:extLst>
      <p:ext uri="{BB962C8B-B14F-4D97-AF65-F5344CB8AC3E}">
        <p14:creationId xmlns:p14="http://schemas.microsoft.com/office/powerpoint/2010/main" val="23101227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40</a:t>
            </a:fld>
            <a:endParaRPr lang="en-US" dirty="0"/>
          </a:p>
        </p:txBody>
      </p:sp>
    </p:spTree>
    <p:extLst>
      <p:ext uri="{BB962C8B-B14F-4D97-AF65-F5344CB8AC3E}">
        <p14:creationId xmlns:p14="http://schemas.microsoft.com/office/powerpoint/2010/main" val="42459894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3</a:t>
            </a:fld>
            <a:endParaRPr lang="en-US" dirty="0"/>
          </a:p>
        </p:txBody>
      </p:sp>
    </p:spTree>
    <p:extLst>
      <p:ext uri="{BB962C8B-B14F-4D97-AF65-F5344CB8AC3E}">
        <p14:creationId xmlns:p14="http://schemas.microsoft.com/office/powerpoint/2010/main" val="2622230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Given that courts</a:t>
            </a:r>
            <a:r>
              <a:rPr lang="en-US" baseline="0" dirty="0" smtClean="0"/>
              <a:t> and public opinion for many years held that the “best” environment for raising children was with married, heterosexual parents, it begs the question, what do we really know about parenting by LGBT people and the outcomes for their children? </a:t>
            </a:r>
          </a:p>
          <a:p>
            <a:endParaRPr lang="en-US" baseline="0" dirty="0" smtClean="0"/>
          </a:p>
          <a:p>
            <a:r>
              <a:rPr lang="en-US" baseline="0" dirty="0" smtClean="0"/>
              <a:t>For full disclosure, I will say that I’m only presenting a miniscule subsection of the research out there about LGBT parenting. And, since this is a conference focused on methodology, I am going to talk in broad terms about various kinds of studies and their findings.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8</a:t>
            </a:fld>
            <a:endParaRPr lang="en-US" dirty="0"/>
          </a:p>
        </p:txBody>
      </p:sp>
    </p:spTree>
    <p:extLst>
      <p:ext uri="{BB962C8B-B14F-4D97-AF65-F5344CB8AC3E}">
        <p14:creationId xmlns:p14="http://schemas.microsoft.com/office/powerpoint/2010/main" val="4984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some ways, the very first question that people ask is, “Do LGBT people really parent?”  Aside from recent images on TV and in the movies, the common perception of LGBT people is that we’re so-called “DINKS” – dual incomes, no kids – we’re white and we live in big cities.  Now, lots of researchers have done a great job dispelling these myths.  And, the same is true in terms of answering the first question, “Do LGBT people parent?” </a:t>
            </a:r>
            <a:endParaRPr lang="en-US" dirty="0" smtClean="0"/>
          </a:p>
          <a:p>
            <a:endParaRPr lang="en-US" dirty="0" smtClean="0"/>
          </a:p>
          <a:p>
            <a:r>
              <a:rPr lang="en-US" dirty="0" smtClean="0"/>
              <a:t>As</a:t>
            </a:r>
            <a:r>
              <a:rPr lang="en-US" baseline="0" dirty="0" smtClean="0"/>
              <a:t> I’m sure that many of you know, very f</a:t>
            </a:r>
            <a:r>
              <a:rPr lang="en-US" dirty="0" smtClean="0"/>
              <a:t>ew national,</a:t>
            </a:r>
            <a:r>
              <a:rPr lang="en-US" baseline="0" dirty="0" smtClean="0"/>
              <a:t> representative </a:t>
            </a:r>
            <a:r>
              <a:rPr lang="en-US" dirty="0" smtClean="0"/>
              <a:t>surveys (particularly</a:t>
            </a:r>
            <a:r>
              <a:rPr lang="en-US" baseline="0" dirty="0" smtClean="0"/>
              <a:t> those fielded by federal or state governments) </a:t>
            </a:r>
            <a:r>
              <a:rPr lang="en-US" dirty="0" smtClean="0"/>
              <a:t>ask about sexual orientation, let alone gender identity. </a:t>
            </a:r>
          </a:p>
          <a:p>
            <a:endParaRPr lang="en-US" dirty="0" smtClean="0"/>
          </a:p>
          <a:p>
            <a:r>
              <a:rPr lang="en-US" dirty="0" smtClean="0"/>
              <a:t>But, researchers</a:t>
            </a:r>
            <a:r>
              <a:rPr lang="en-US" baseline="0" dirty="0" smtClean="0"/>
              <a:t>, particularly demographers and economists, have done a great job mining the data that is out there see what we can learn about LGBT people. </a:t>
            </a:r>
          </a:p>
          <a:p>
            <a:endParaRPr lang="en-US" baseline="0" dirty="0" smtClean="0"/>
          </a:p>
          <a:p>
            <a:r>
              <a:rPr lang="en-US" baseline="0" dirty="0" smtClean="0"/>
              <a:t>Let’s start big… </a:t>
            </a:r>
            <a:endParaRPr lang="en-US" dirty="0" smtClean="0"/>
          </a:p>
          <a:p>
            <a:pPr marL="171450" indent="-171450">
              <a:buFontTx/>
              <a:buChar char="-"/>
            </a:pPr>
            <a:r>
              <a:rPr lang="en-US" dirty="0" smtClean="0"/>
              <a:t>Census</a:t>
            </a:r>
            <a:r>
              <a:rPr lang="en-US" baseline="0" dirty="0" smtClean="0"/>
              <a:t> 2010 shows 650,000 same-sex couples in the US; 19% have a child under the age of 18 (27% female/11% male)</a:t>
            </a:r>
          </a:p>
          <a:p>
            <a:pPr marL="171450" indent="-171450">
              <a:buFontTx/>
              <a:buChar char="-"/>
            </a:pPr>
            <a:r>
              <a:rPr lang="en-US" baseline="0" dirty="0" smtClean="0"/>
              <a:t>Same-sex couples are more likely to raise adopted children than different-sex couples (4x); 6x more likely to raise foster children</a:t>
            </a:r>
          </a:p>
          <a:p>
            <a:pPr marL="171450" indent="-171450">
              <a:buFontTx/>
              <a:buChar char="-"/>
            </a:pPr>
            <a:r>
              <a:rPr lang="en-US" baseline="0" dirty="0" smtClean="0"/>
              <a:t>Same-sex couples with kids are more likely identify as people of color (39% of individuals in same-sex couples with kids are POC vs. 36% in different-sex couples) </a:t>
            </a:r>
          </a:p>
          <a:p>
            <a:pPr marL="171450" indent="-171450">
              <a:buFontTx/>
              <a:buChar char="-"/>
            </a:pPr>
            <a:r>
              <a:rPr lang="en-US" baseline="0" dirty="0" smtClean="0"/>
              <a:t>As the map shows, childrearing among same-sex couples is highest in MS, WY, AK, ID, and MT, but generally in South, Mountain West, Midwest.</a:t>
            </a:r>
          </a:p>
          <a:p>
            <a:pPr marL="171450" indent="-171450">
              <a:buFontTx/>
              <a:buChar char="-"/>
            </a:pPr>
            <a:r>
              <a:rPr lang="en-US" baseline="0" dirty="0" smtClean="0"/>
              <a:t>Others have mined Census data to look at labor force participation of individuals in same-sex couples, for example, to show that they look a lot like married, diff-sex couples in that one person is pretty attached to the labor force and one person is more of the caretaker, for example. Or that the wages of women in same-sex couples, which are usually higher than women in diff-sex married couples, are often higher because of the lack of kids. </a:t>
            </a:r>
          </a:p>
          <a:p>
            <a:pPr marL="171450" indent="-171450">
              <a:buFontTx/>
              <a:buChar char="-"/>
            </a:pPr>
            <a:r>
              <a:rPr lang="en-US" baseline="0" dirty="0" smtClean="0"/>
              <a:t>Limitations of Census are obvious – only same-sex couples (don’t really know “sexual orientation”, nothing about single LGBT people, no question about gender identity, so transgender people are lost in this data); not longitudinal; decennial census is pretty short and ACS is still limited in questions (housing situation, income, educational attainment, mostly demographic data). </a:t>
            </a:r>
          </a:p>
          <a:p>
            <a:pPr marL="171450" indent="-171450">
              <a:buFontTx/>
              <a:buChar char="-"/>
            </a:pPr>
            <a:endParaRPr lang="en-US" baseline="0" dirty="0" smtClean="0"/>
          </a:p>
          <a:p>
            <a:pPr marL="171450" indent="-171450">
              <a:buFontTx/>
              <a:buChar char="-"/>
            </a:pPr>
            <a:r>
              <a:rPr lang="en-US" baseline="0" dirty="0" smtClean="0"/>
              <a:t>This data set is great for the who, what, where basics. </a:t>
            </a:r>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9</a:t>
            </a:fld>
            <a:endParaRPr lang="en-US" dirty="0"/>
          </a:p>
        </p:txBody>
      </p:sp>
    </p:spTree>
    <p:extLst>
      <p:ext uri="{BB962C8B-B14F-4D97-AF65-F5344CB8AC3E}">
        <p14:creationId xmlns:p14="http://schemas.microsoft.com/office/powerpoint/2010/main" val="17513343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Other national, representative surveys that are useful for this sort of demographic snapshot of</a:t>
            </a:r>
            <a:r>
              <a:rPr lang="en-US" baseline="0" dirty="0" smtClean="0"/>
              <a:t> parents include the General Social Survey and recently </a:t>
            </a:r>
            <a:r>
              <a:rPr lang="en-US" dirty="0" smtClean="0"/>
              <a:t>Gallup</a:t>
            </a:r>
            <a:r>
              <a:rPr lang="en-US" baseline="0" dirty="0" smtClean="0"/>
              <a:t> shows 48% of women; and 20% of men are raising kids (compared to 70% of comparable non-LGBT men and women). </a:t>
            </a:r>
          </a:p>
          <a:p>
            <a:endParaRPr lang="en-US" baseline="0" dirty="0" smtClean="0"/>
          </a:p>
          <a:p>
            <a:r>
              <a:rPr lang="en-US" baseline="0" dirty="0" smtClean="0"/>
              <a:t>There are a few good state-level surveys, and of course, when you can’t get the data that you want from someone else, you can always collect your own. So, the best big data set that we have about transgender people was compiled by the National Gay and Lesbian Task Force and the National Center for Transgender Equality.  There were very few questions about parenting, but from this survey of nearly 6,500 people, we get a look into the trans and gender non-conforming community in a way that is light-years ahead of national gov’t surveys. </a:t>
            </a:r>
          </a:p>
          <a:p>
            <a:endParaRPr lang="en-US" baseline="0" dirty="0" smtClean="0"/>
          </a:p>
          <a:p>
            <a:r>
              <a:rPr lang="en-US" baseline="0" dirty="0" smtClean="0"/>
              <a:t>So, obviously being able to say “yes, there are LGBT parents is important.”</a:t>
            </a:r>
            <a:endParaRPr lang="en-US" dirty="0" smtClean="0"/>
          </a:p>
        </p:txBody>
      </p:sp>
      <p:sp>
        <p:nvSpPr>
          <p:cNvPr id="4" name="Slide Number Placeholder 3"/>
          <p:cNvSpPr>
            <a:spLocks noGrp="1"/>
          </p:cNvSpPr>
          <p:nvPr>
            <p:ph type="sldNum" sz="quarter" idx="10"/>
          </p:nvPr>
        </p:nvSpPr>
        <p:spPr/>
        <p:txBody>
          <a:bodyPr/>
          <a:lstStyle/>
          <a:p>
            <a:fld id="{5B525A20-25FD-414B-86F5-9B960C9F6221}" type="slidenum">
              <a:rPr lang="en-US" smtClean="0"/>
              <a:t>10</a:t>
            </a:fld>
            <a:endParaRPr lang="en-US" dirty="0"/>
          </a:p>
        </p:txBody>
      </p:sp>
    </p:spTree>
    <p:extLst>
      <p:ext uri="{BB962C8B-B14F-4D97-AF65-F5344CB8AC3E}">
        <p14:creationId xmlns:p14="http://schemas.microsoft.com/office/powerpoint/2010/main" val="1751334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But very few of these types of surveys allow us to answer the question, “Are we any good at being parents?  How do our kids do?”  And, given the arguments that opponents to marriage equality (and adoption/foster care/parenting in general) make, so far, we’ve got very little to put forth. </a:t>
            </a:r>
            <a:endParaRPr lang="en-US" dirty="0" smtClean="0"/>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And, this is where thirty years</a:t>
            </a:r>
            <a:r>
              <a:rPr lang="en-US" baseline="0" dirty="0" smtClean="0"/>
              <a:t> of research comes into play. Fortunately, we have thirty years of persistent, thoughtful researchers who were willing to study a topic that was controversial and rarely warranted funding. </a:t>
            </a:r>
          </a:p>
          <a:p>
            <a:endParaRPr lang="en-US" dirty="0" smtClean="0"/>
          </a:p>
          <a:p>
            <a:r>
              <a:rPr lang="en-US" dirty="0" smtClean="0"/>
              <a:t>Speaking</a:t>
            </a:r>
            <a:r>
              <a:rPr lang="en-US" baseline="0" dirty="0" smtClean="0"/>
              <a:t> in broad brush strokes, I would say that much of this work focuses on lesbian families – initially many of which were a result of previous heterosexual relationship and more recently those that are so-called “planned lesbian families.” There is much less about adoptive families or gay dads, although we’ll talk more about that in a bit. </a:t>
            </a:r>
          </a:p>
          <a:p>
            <a:endParaRPr lang="en-US" baseline="0" dirty="0" smtClean="0"/>
          </a:p>
          <a:p>
            <a:r>
              <a:rPr lang="en-US" baseline="0" dirty="0" smtClean="0"/>
              <a:t>And, I would say that there are several topics where researchers (and for that matter, advocates, policymakers, and opponents), seem to focus. </a:t>
            </a:r>
            <a:endParaRPr lang="en-US" dirty="0" smtClean="0"/>
          </a:p>
        </p:txBody>
      </p:sp>
      <p:sp>
        <p:nvSpPr>
          <p:cNvPr id="4" name="Slide Number Placeholder 3"/>
          <p:cNvSpPr>
            <a:spLocks noGrp="1"/>
          </p:cNvSpPr>
          <p:nvPr>
            <p:ph type="sldNum" sz="quarter" idx="10"/>
          </p:nvPr>
        </p:nvSpPr>
        <p:spPr/>
        <p:txBody>
          <a:bodyPr/>
          <a:lstStyle/>
          <a:p>
            <a:fld id="{5B525A20-25FD-414B-86F5-9B960C9F6221}" type="slidenum">
              <a:rPr lang="en-US" smtClean="0"/>
              <a:t>11</a:t>
            </a:fld>
            <a:endParaRPr lang="en-US" dirty="0"/>
          </a:p>
        </p:txBody>
      </p:sp>
    </p:spTree>
    <p:extLst>
      <p:ext uri="{BB962C8B-B14F-4D97-AF65-F5344CB8AC3E}">
        <p14:creationId xmlns:p14="http://schemas.microsoft.com/office/powerpoint/2010/main" val="1751334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a:p>
            <a:r>
              <a:rPr lang="en-US" baseline="0" dirty="0" smtClean="0"/>
              <a:t>I’m going to start by discussing several studies that I think are really fascinating – and to be honest – incredible research feats. I should note that I’m a collaborator on one of them, so I’m somewhat biased, but hopefully you’ll be similarly in awe of this work as I am. </a:t>
            </a:r>
          </a:p>
          <a:p>
            <a:endParaRPr lang="en-US" baseline="0" dirty="0" smtClean="0"/>
          </a:p>
          <a:p>
            <a:r>
              <a:rPr lang="en-US" dirty="0" smtClean="0"/>
              <a:t>In</a:t>
            </a:r>
            <a:r>
              <a:rPr lang="en-US" baseline="0" dirty="0" smtClean="0"/>
              <a:t> the UK, Golombok &amp; Tasker followed 25 young adults raised in lesbian families and 21 young adults raised in single parent heterosexual households from the average age of 9.5 to 23.5. Had a 62% response rate. </a:t>
            </a:r>
          </a:p>
          <a:p>
            <a:endParaRPr lang="en-US" baseline="0" dirty="0" smtClean="0"/>
          </a:p>
          <a:p>
            <a:r>
              <a:rPr lang="en-US" dirty="0" smtClean="0"/>
              <a:t>Behavior (Flaks,</a:t>
            </a:r>
            <a:r>
              <a:rPr lang="en-US" baseline="0" dirty="0" smtClean="0"/>
              <a:t> Ficher 1995; Brewaeys 2002)</a:t>
            </a:r>
          </a:p>
          <a:p>
            <a:r>
              <a:rPr lang="en-US" baseline="0" dirty="0" smtClean="0"/>
              <a:t>Gender roles (Golombok 2003; 1996)</a:t>
            </a:r>
          </a:p>
          <a:p>
            <a:endParaRPr lang="en-US" dirty="0" smtClean="0"/>
          </a:p>
        </p:txBody>
      </p:sp>
      <p:sp>
        <p:nvSpPr>
          <p:cNvPr id="4" name="Slide Number Placeholder 3"/>
          <p:cNvSpPr>
            <a:spLocks noGrp="1"/>
          </p:cNvSpPr>
          <p:nvPr>
            <p:ph type="sldNum" sz="quarter" idx="10"/>
          </p:nvPr>
        </p:nvSpPr>
        <p:spPr/>
        <p:txBody>
          <a:bodyPr/>
          <a:lstStyle/>
          <a:p>
            <a:fld id="{5B525A20-25FD-414B-86F5-9B960C9F6221}" type="slidenum">
              <a:rPr lang="en-US" smtClean="0"/>
              <a:t>12</a:t>
            </a:fld>
            <a:endParaRPr lang="en-US" dirty="0"/>
          </a:p>
        </p:txBody>
      </p:sp>
    </p:spTree>
    <p:extLst>
      <p:ext uri="{BB962C8B-B14F-4D97-AF65-F5344CB8AC3E}">
        <p14:creationId xmlns:p14="http://schemas.microsoft.com/office/powerpoint/2010/main" val="17513343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Among</a:t>
            </a:r>
            <a:r>
              <a:rPr lang="en-US" baseline="0" dirty="0" smtClean="0"/>
              <a:t> others: Early childhood longitudinal study to look at math assessments (same-sex parented households) </a:t>
            </a:r>
            <a:r>
              <a:rPr lang="en-US" baseline="0" dirty="0" smtClean="0">
                <a:sym typeface="Wingdings" pitchFamily="2" charset="2"/>
              </a:rPr>
              <a:t> outside of family transitions, no differences. Both Potter and </a:t>
            </a:r>
            <a:r>
              <a:rPr lang="en-US" baseline="0" dirty="0" err="1" smtClean="0">
                <a:sym typeface="Wingdings" pitchFamily="2" charset="2"/>
              </a:rPr>
              <a:t>Fedewa</a:t>
            </a:r>
            <a:r>
              <a:rPr lang="en-US" baseline="0" dirty="0" smtClean="0">
                <a:sym typeface="Wingdings" pitchFamily="2" charset="2"/>
              </a:rPr>
              <a:t> &amp; Clark</a:t>
            </a:r>
            <a:endParaRPr lang="en-US" dirty="0"/>
          </a:p>
        </p:txBody>
      </p:sp>
      <p:sp>
        <p:nvSpPr>
          <p:cNvPr id="4" name="Slide Number Placeholder 3"/>
          <p:cNvSpPr>
            <a:spLocks noGrp="1"/>
          </p:cNvSpPr>
          <p:nvPr>
            <p:ph type="sldNum" sz="quarter" idx="10"/>
          </p:nvPr>
        </p:nvSpPr>
        <p:spPr/>
        <p:txBody>
          <a:bodyPr/>
          <a:lstStyle/>
          <a:p>
            <a:fld id="{5B525A20-25FD-414B-86F5-9B960C9F6221}" type="slidenum">
              <a:rPr lang="en-US" smtClean="0"/>
              <a:t>13</a:t>
            </a:fld>
            <a:endParaRPr lang="en-US" dirty="0"/>
          </a:p>
        </p:txBody>
      </p:sp>
    </p:spTree>
    <p:extLst>
      <p:ext uri="{BB962C8B-B14F-4D97-AF65-F5344CB8AC3E}">
        <p14:creationId xmlns:p14="http://schemas.microsoft.com/office/powerpoint/2010/main" val="2182586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n-US" smtClean="0"/>
              <a:t>Click to edit Master title style</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n-US" smtClean="0"/>
              <a:t>Click to edit Master text styles</a:t>
            </a:r>
          </a:p>
        </p:txBody>
      </p:sp>
      <p:sp>
        <p:nvSpPr>
          <p:cNvPr id="4" name="Date Placeholder 3"/>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1A31F-F713-41BC-BC3E-59AC2AE131FF}" type="slidenum">
              <a:rPr lang="en-US" smtClean="0"/>
              <a:t>‹#›</a:t>
            </a:fld>
            <a:endParaRPr lang="en-US"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dirty="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mtClean="0"/>
              <a:t>Click to edit Master title style</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n-US" smtClean="0"/>
              <a:t>Click to edit Master text styles</a:t>
            </a:r>
          </a:p>
        </p:txBody>
      </p:sp>
      <p:sp>
        <p:nvSpPr>
          <p:cNvPr id="5" name="Date Placeholder 4"/>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C5F1A31F-F713-41BC-BC3E-59AC2AE131FF}"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n-US" dirty="0" smtClean="0"/>
              <a:t>Click icon to add picture</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851A60D-1022-44C5-9FAE-69093D6ACC42}" type="datetimeFigureOut">
              <a:rPr lang="en-US" smtClean="0"/>
              <a:t>5/21/2013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5F1A31F-F713-41BC-BC3E-59AC2AE131F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0851A60D-1022-44C5-9FAE-69093D6ACC42}" type="datetimeFigureOut">
              <a:rPr lang="en-US" smtClean="0"/>
              <a:t>5/21/2013</a:t>
            </a:fld>
            <a:endParaRPr lang="en-US" dirty="0"/>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C5F1A31F-F713-41BC-BC3E-59AC2AE131FF}"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Yes, the kids are alright! </a:t>
            </a:r>
            <a:endParaRPr lang="en-US" dirty="0"/>
          </a:p>
        </p:txBody>
      </p:sp>
      <p:sp>
        <p:nvSpPr>
          <p:cNvPr id="3" name="Subtitle 2"/>
          <p:cNvSpPr>
            <a:spLocks noGrp="1"/>
          </p:cNvSpPr>
          <p:nvPr>
            <p:ph type="subTitle" idx="1"/>
          </p:nvPr>
        </p:nvSpPr>
        <p:spPr/>
        <p:txBody>
          <a:bodyPr>
            <a:normAutofit fontScale="77500" lnSpcReduction="20000"/>
          </a:bodyPr>
          <a:lstStyle/>
          <a:p>
            <a:r>
              <a:rPr lang="en-US" dirty="0" smtClean="0"/>
              <a:t>LGBT Parenting Research in litigation &amp; Public policy</a:t>
            </a:r>
            <a:endParaRPr lang="en-US" dirty="0"/>
          </a:p>
        </p:txBody>
      </p:sp>
      <p:sp>
        <p:nvSpPr>
          <p:cNvPr id="4" name="TextBox 3"/>
          <p:cNvSpPr txBox="1"/>
          <p:nvPr/>
        </p:nvSpPr>
        <p:spPr>
          <a:xfrm>
            <a:off x="3886200" y="5830669"/>
            <a:ext cx="5257800" cy="646331"/>
          </a:xfrm>
          <a:prstGeom prst="rect">
            <a:avLst/>
          </a:prstGeom>
          <a:noFill/>
        </p:spPr>
        <p:txBody>
          <a:bodyPr wrap="square" rtlCol="0">
            <a:spAutoFit/>
          </a:bodyPr>
          <a:lstStyle/>
          <a:p>
            <a:r>
              <a:rPr lang="en-US" dirty="0" smtClean="0"/>
              <a:t>Cheryl Angelaccio, Lambda Legal</a:t>
            </a:r>
          </a:p>
          <a:p>
            <a:r>
              <a:rPr lang="en-US" dirty="0" smtClean="0"/>
              <a:t>Naomi Goldberg, Movement Advancement Project</a:t>
            </a:r>
            <a:endParaRPr lang="en-US" dirty="0"/>
          </a:p>
        </p:txBody>
      </p:sp>
    </p:spTree>
    <p:extLst>
      <p:ext uri="{BB962C8B-B14F-4D97-AF65-F5344CB8AC3E}">
        <p14:creationId xmlns:p14="http://schemas.microsoft.com/office/powerpoint/2010/main" val="3390269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lgbt people parent? </a:t>
            </a:r>
            <a:endParaRPr lang="en-US" dirty="0"/>
          </a:p>
        </p:txBody>
      </p:sp>
      <p:sp>
        <p:nvSpPr>
          <p:cNvPr id="3" name="Content Placeholder 2"/>
          <p:cNvSpPr>
            <a:spLocks noGrp="1"/>
          </p:cNvSpPr>
          <p:nvPr>
            <p:ph idx="1"/>
          </p:nvPr>
        </p:nvSpPr>
        <p:spPr>
          <a:xfrm>
            <a:off x="3567112" y="1100629"/>
            <a:ext cx="4814888" cy="2175972"/>
          </a:xfrm>
        </p:spPr>
        <p:txBody>
          <a:bodyPr>
            <a:normAutofit/>
          </a:bodyPr>
          <a:lstStyle/>
          <a:p>
            <a:r>
              <a:rPr lang="en-US" dirty="0" smtClean="0"/>
              <a:t>From national data sets…</a:t>
            </a:r>
          </a:p>
          <a:p>
            <a:pPr>
              <a:buFont typeface="Arial" pitchFamily="34" charset="0"/>
              <a:buChar char="•"/>
            </a:pPr>
            <a:r>
              <a:rPr lang="en-US" b="0" dirty="0" smtClean="0"/>
              <a:t>General Social Survey </a:t>
            </a:r>
            <a:r>
              <a:rPr lang="en-US" b="0" dirty="0" smtClean="0">
                <a:sym typeface="Wingdings" pitchFamily="2" charset="2"/>
              </a:rPr>
              <a:t> sexual orientation only (attraction, behavior, and identity)</a:t>
            </a:r>
          </a:p>
          <a:p>
            <a:pPr lvl="2">
              <a:buFont typeface="Arial" pitchFamily="34" charset="0"/>
              <a:buChar char="•"/>
            </a:pPr>
            <a:r>
              <a:rPr lang="en-US" dirty="0" smtClean="0">
                <a:sym typeface="Wingdings" pitchFamily="2" charset="2"/>
              </a:rPr>
              <a:t>37% of LGB identified people have had a child</a:t>
            </a:r>
            <a:endParaRPr lang="en-US" b="0" dirty="0" smtClean="0">
              <a:sym typeface="Wingdings" pitchFamily="2" charset="2"/>
            </a:endParaRPr>
          </a:p>
          <a:p>
            <a:pPr>
              <a:buFont typeface="Arial" pitchFamily="34" charset="0"/>
              <a:buChar char="•"/>
            </a:pPr>
            <a:r>
              <a:rPr lang="en-US" b="0" dirty="0" smtClean="0">
                <a:sym typeface="Wingdings" pitchFamily="2" charset="2"/>
              </a:rPr>
              <a:t>Gallup Daily Tracking Survey  HOT new data! </a:t>
            </a:r>
          </a:p>
          <a:p>
            <a:pPr lvl="2">
              <a:buFont typeface="Arial" pitchFamily="34" charset="0"/>
              <a:buChar char="•"/>
            </a:pPr>
            <a:r>
              <a:rPr lang="en-US" dirty="0" smtClean="0">
                <a:sym typeface="Wingdings" pitchFamily="2" charset="2"/>
              </a:rPr>
              <a:t>35% of LGBT people 50 or younger have a parental role with a child in the homes</a:t>
            </a:r>
            <a:endParaRPr lang="en-US" dirty="0">
              <a:sym typeface="Wingdings" pitchFamily="2" charset="2"/>
            </a:endParaRPr>
          </a:p>
        </p:txBody>
      </p:sp>
      <p:sp>
        <p:nvSpPr>
          <p:cNvPr id="6" name="TextBox 5"/>
          <p:cNvSpPr txBox="1"/>
          <p:nvPr/>
        </p:nvSpPr>
        <p:spPr>
          <a:xfrm>
            <a:off x="3567112" y="6553200"/>
            <a:ext cx="5500688" cy="253916"/>
          </a:xfrm>
          <a:prstGeom prst="rect">
            <a:avLst/>
          </a:prstGeom>
          <a:noFill/>
        </p:spPr>
        <p:txBody>
          <a:bodyPr wrap="square" rtlCol="0">
            <a:spAutoFit/>
          </a:bodyPr>
          <a:lstStyle/>
          <a:p>
            <a:r>
              <a:rPr lang="en-US" sz="1050" dirty="0" smtClean="0"/>
              <a:t>Source: Gates, GJ. LGBT Parenting in the United States. The Williams Institute. February 2013.</a:t>
            </a:r>
            <a:endParaRPr lang="en-US" sz="1050" dirty="0"/>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371600"/>
            <a:ext cx="3314700" cy="2209800"/>
          </a:xfrm>
          <a:prstGeom prst="rect">
            <a:avLst/>
          </a:prstGeom>
        </p:spPr>
      </p:pic>
      <p:sp>
        <p:nvSpPr>
          <p:cNvPr id="9" name="Content Placeholder 2"/>
          <p:cNvSpPr txBox="1">
            <a:spLocks/>
          </p:cNvSpPr>
          <p:nvPr/>
        </p:nvSpPr>
        <p:spPr>
          <a:xfrm>
            <a:off x="3567112" y="3234228"/>
            <a:ext cx="4814888" cy="804372"/>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r>
              <a:rPr lang="en-US" dirty="0" smtClean="0"/>
              <a:t>From state-level surveys</a:t>
            </a:r>
          </a:p>
          <a:p>
            <a:pPr>
              <a:buFont typeface="Arial" pitchFamily="34" charset="0"/>
              <a:buChar char="•"/>
            </a:pPr>
            <a:r>
              <a:rPr lang="en-US" b="0" dirty="0" smtClean="0"/>
              <a:t>California Health Interview Survey</a:t>
            </a:r>
            <a:endParaRPr lang="en-US" dirty="0">
              <a:sym typeface="Wingdings" pitchFamily="2" charset="2"/>
            </a:endParaRPr>
          </a:p>
        </p:txBody>
      </p:sp>
      <p:sp>
        <p:nvSpPr>
          <p:cNvPr id="11" name="Content Placeholder 2"/>
          <p:cNvSpPr txBox="1">
            <a:spLocks/>
          </p:cNvSpPr>
          <p:nvPr/>
        </p:nvSpPr>
        <p:spPr>
          <a:xfrm>
            <a:off x="3567112" y="3887751"/>
            <a:ext cx="4814888" cy="15224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marL="0" indent="0"/>
            <a:r>
              <a:rPr lang="en-US" dirty="0" smtClean="0">
                <a:sym typeface="Wingdings" pitchFamily="2" charset="2"/>
              </a:rPr>
              <a:t>From other large scale surveys…</a:t>
            </a:r>
          </a:p>
          <a:p>
            <a:pPr marL="285750" indent="-285750">
              <a:buFont typeface="Arial" pitchFamily="34" charset="0"/>
              <a:buChar char="•"/>
            </a:pPr>
            <a:r>
              <a:rPr lang="en-US" b="0" dirty="0" smtClean="0">
                <a:sym typeface="Wingdings" pitchFamily="2" charset="2"/>
              </a:rPr>
              <a:t>National Transgender Discrimination Survey  largest survey of trans people</a:t>
            </a:r>
          </a:p>
          <a:p>
            <a:pPr marL="345186" lvl="2" indent="-285750">
              <a:buFont typeface="Arial" pitchFamily="34" charset="0"/>
              <a:buChar char="•"/>
            </a:pPr>
            <a:r>
              <a:rPr lang="en-US" dirty="0" smtClean="0">
                <a:sym typeface="Wingdings" pitchFamily="2" charset="2"/>
              </a:rPr>
              <a:t>38% of respondents said they were parents</a:t>
            </a:r>
            <a:endParaRPr lang="en-US" dirty="0">
              <a:sym typeface="Wingdings" pitchFamily="2" charset="2"/>
            </a:endParaRPr>
          </a:p>
        </p:txBody>
      </p:sp>
    </p:spTree>
    <p:extLst>
      <p:ext uri="{BB962C8B-B14F-4D97-AF65-F5344CB8AC3E}">
        <p14:creationId xmlns:p14="http://schemas.microsoft.com/office/powerpoint/2010/main" val="1643371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Are lgbt people “Good parents”? </a:t>
            </a:r>
            <a:endParaRPr lang="en-US" dirty="0"/>
          </a:p>
        </p:txBody>
      </p:sp>
      <p:sp>
        <p:nvSpPr>
          <p:cNvPr id="3" name="Content Placeholder 2"/>
          <p:cNvSpPr>
            <a:spLocks noGrp="1"/>
          </p:cNvSpPr>
          <p:nvPr>
            <p:ph idx="1"/>
          </p:nvPr>
        </p:nvSpPr>
        <p:spPr>
          <a:xfrm>
            <a:off x="822960" y="1100628"/>
            <a:ext cx="7940040" cy="3579849"/>
          </a:xfrm>
        </p:spPr>
        <p:txBody>
          <a:bodyPr>
            <a:normAutofit/>
          </a:bodyPr>
          <a:lstStyle/>
          <a:p>
            <a:r>
              <a:rPr lang="en-US" sz="1800" dirty="0" smtClean="0"/>
              <a:t>Decades of social science research examining L(GBT) parenting</a:t>
            </a:r>
          </a:p>
          <a:p>
            <a:pPr lvl="1">
              <a:buFont typeface="Arial" pitchFamily="34" charset="0"/>
              <a:buChar char="•"/>
            </a:pPr>
            <a:r>
              <a:rPr lang="en-US" sz="1800" dirty="0" smtClean="0"/>
              <a:t>Primarily about lesbian families; more recent work on adoptive families, gay fathers</a:t>
            </a:r>
          </a:p>
          <a:p>
            <a:pPr lvl="1">
              <a:buFont typeface="Arial" pitchFamily="34" charset="0"/>
              <a:buChar char="•"/>
            </a:pPr>
            <a:r>
              <a:rPr lang="en-US" sz="1800" dirty="0" smtClean="0"/>
              <a:t>Particular focus on a few topics: </a:t>
            </a:r>
          </a:p>
          <a:p>
            <a:pPr lvl="2">
              <a:buFont typeface="Arial" pitchFamily="34" charset="0"/>
              <a:buChar char="•"/>
            </a:pPr>
            <a:r>
              <a:rPr lang="en-US" sz="1800" dirty="0" smtClean="0"/>
              <a:t>Gender identity and gender role behavior</a:t>
            </a:r>
          </a:p>
          <a:p>
            <a:pPr lvl="2">
              <a:buFont typeface="Arial" pitchFamily="34" charset="0"/>
              <a:buChar char="•"/>
            </a:pPr>
            <a:r>
              <a:rPr lang="en-US" sz="1800" dirty="0" smtClean="0"/>
              <a:t>Psychological adjustment</a:t>
            </a:r>
          </a:p>
          <a:p>
            <a:pPr lvl="2">
              <a:buFont typeface="Arial" pitchFamily="34" charset="0"/>
              <a:buChar char="•"/>
            </a:pPr>
            <a:r>
              <a:rPr lang="en-US" sz="1800" dirty="0" smtClean="0"/>
              <a:t>Stigmatization by peers</a:t>
            </a:r>
          </a:p>
          <a:p>
            <a:pPr lvl="2">
              <a:buFont typeface="Arial" pitchFamily="34" charset="0"/>
              <a:buChar char="•"/>
            </a:pPr>
            <a:r>
              <a:rPr lang="en-US" sz="1800" dirty="0" smtClean="0"/>
              <a:t>Sexual abuse by parents</a:t>
            </a:r>
          </a:p>
          <a:p>
            <a:pPr lvl="2">
              <a:buFont typeface="Arial" pitchFamily="34" charset="0"/>
              <a:buChar char="•"/>
            </a:pPr>
            <a:r>
              <a:rPr lang="en-US" sz="1800" dirty="0" smtClean="0"/>
              <a:t>Sexual orientation </a:t>
            </a:r>
          </a:p>
          <a:p>
            <a:pPr lvl="1">
              <a:buFont typeface="Arial" pitchFamily="34" charset="0"/>
              <a:buChar char="•"/>
            </a:pPr>
            <a:r>
              <a:rPr lang="en-US" sz="1800" dirty="0" smtClean="0"/>
              <a:t>Other topics include academic performance, substance use</a:t>
            </a:r>
          </a:p>
        </p:txBody>
      </p:sp>
    </p:spTree>
    <p:extLst>
      <p:ext uri="{BB962C8B-B14F-4D97-AF65-F5344CB8AC3E}">
        <p14:creationId xmlns:p14="http://schemas.microsoft.com/office/powerpoint/2010/main" val="426295158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the kids are alright!  </a:t>
            </a:r>
            <a:endParaRPr lang="en-US" dirty="0"/>
          </a:p>
        </p:txBody>
      </p:sp>
      <p:sp>
        <p:nvSpPr>
          <p:cNvPr id="3" name="Content Placeholder 2"/>
          <p:cNvSpPr>
            <a:spLocks noGrp="1"/>
          </p:cNvSpPr>
          <p:nvPr>
            <p:ph idx="1"/>
          </p:nvPr>
        </p:nvSpPr>
        <p:spPr>
          <a:xfrm>
            <a:off x="822960" y="1100628"/>
            <a:ext cx="6644640" cy="3579849"/>
          </a:xfrm>
        </p:spPr>
        <p:txBody>
          <a:bodyPr>
            <a:noAutofit/>
          </a:bodyPr>
          <a:lstStyle/>
          <a:p>
            <a:r>
              <a:rPr lang="en-US" sz="1800" dirty="0" smtClean="0"/>
              <a:t>Decades of social science research examining L(GBT) parenting</a:t>
            </a:r>
          </a:p>
          <a:p>
            <a:pPr marL="0" lvl="1" indent="0">
              <a:buNone/>
            </a:pPr>
            <a:endParaRPr lang="en-US" sz="1800" dirty="0" smtClean="0"/>
          </a:p>
          <a:p>
            <a:pPr marL="0" lvl="1" indent="0">
              <a:buNone/>
            </a:pPr>
            <a:r>
              <a:rPr lang="en-US" sz="1800" u="sng" dirty="0">
                <a:sym typeface="Wingdings" pitchFamily="2" charset="2"/>
              </a:rPr>
              <a:t>In the UK</a:t>
            </a:r>
            <a:r>
              <a:rPr lang="en-US" sz="1800" dirty="0">
                <a:sym typeface="Wingdings" pitchFamily="2" charset="2"/>
              </a:rPr>
              <a:t>  </a:t>
            </a:r>
            <a:r>
              <a:rPr lang="en-US" sz="1800" dirty="0" smtClean="0">
                <a:sym typeface="Wingdings" pitchFamily="2" charset="2"/>
              </a:rPr>
              <a:t>Golombok &amp; Tasker met with children of lesbians and single heterosexual women in 1976-77 and then again in 1992-93; subsequent longitudinal studies</a:t>
            </a:r>
            <a:endParaRPr lang="en-US" sz="1800" dirty="0">
              <a:sym typeface="Wingdings" pitchFamily="2" charset="2"/>
            </a:endParaRPr>
          </a:p>
          <a:p>
            <a:pPr marL="0" lvl="1" indent="0">
              <a:buNone/>
            </a:pPr>
            <a:endParaRPr lang="en-US" sz="1800" dirty="0" smtClean="0"/>
          </a:p>
          <a:p>
            <a:pPr marL="0" lvl="1" indent="0">
              <a:buNone/>
            </a:pPr>
            <a:r>
              <a:rPr lang="en-US" sz="1800" u="sng" dirty="0" smtClean="0"/>
              <a:t>U.S. National Longitudinal Lesbian Family Study </a:t>
            </a:r>
            <a:r>
              <a:rPr lang="en-US" sz="1800" dirty="0" smtClean="0">
                <a:sym typeface="Wingdings" pitchFamily="2" charset="2"/>
              </a:rPr>
              <a:t> ongoing s</a:t>
            </a:r>
            <a:r>
              <a:rPr lang="en-US" sz="1800" dirty="0" smtClean="0"/>
              <a:t>tudy of planned lesbian families led by Nanette Gartrell</a:t>
            </a:r>
          </a:p>
          <a:p>
            <a:pPr lvl="1">
              <a:buFont typeface="Arial" pitchFamily="34" charset="0"/>
              <a:buChar char="•"/>
            </a:pPr>
            <a:r>
              <a:rPr lang="en-US" sz="1800" dirty="0" smtClean="0"/>
              <a:t>Started in 1986 by recruiting lesbians who were trying to get pregnant or were already pregnant using a donor</a:t>
            </a:r>
          </a:p>
          <a:p>
            <a:pPr lvl="1">
              <a:buFont typeface="Arial" pitchFamily="34" charset="0"/>
              <a:buChar char="•"/>
            </a:pPr>
            <a:r>
              <a:rPr lang="en-US" sz="1800" dirty="0" smtClean="0"/>
              <a:t>93% retention rate when children at 17 years old; plans to interview again</a:t>
            </a:r>
          </a:p>
          <a:p>
            <a:pPr marL="0" lvl="1" indent="0">
              <a:buNone/>
            </a:pPr>
            <a:endParaRPr lang="en-US" sz="1800" dirty="0">
              <a:sym typeface="Wingdings" pitchFamily="2" charset="2"/>
            </a:endParaRPr>
          </a:p>
          <a:p>
            <a:pPr marL="0" lvl="1" indent="0">
              <a:buNone/>
            </a:pPr>
            <a:endParaRPr lang="en-US" sz="1800" dirty="0" smtClean="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48550" y="1035269"/>
            <a:ext cx="1390650" cy="1638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39741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a:t>
            </a:r>
            <a:r>
              <a:rPr lang="en-US" dirty="0"/>
              <a:t>the kids are alright! </a:t>
            </a:r>
          </a:p>
        </p:txBody>
      </p:sp>
      <p:sp>
        <p:nvSpPr>
          <p:cNvPr id="3" name="Content Placeholder 2"/>
          <p:cNvSpPr>
            <a:spLocks noGrp="1"/>
          </p:cNvSpPr>
          <p:nvPr>
            <p:ph idx="1"/>
          </p:nvPr>
        </p:nvSpPr>
        <p:spPr/>
        <p:txBody>
          <a:bodyPr>
            <a:normAutofit/>
          </a:bodyPr>
          <a:lstStyle/>
          <a:p>
            <a:pPr>
              <a:buFont typeface="Arial" pitchFamily="34" charset="0"/>
              <a:buChar char="•"/>
            </a:pPr>
            <a:r>
              <a:rPr lang="en-US" sz="1800" b="0" dirty="0" smtClean="0"/>
              <a:t>National Longitudinal Study of Adolescent Health </a:t>
            </a:r>
            <a:r>
              <a:rPr lang="en-US" sz="1800" b="0" dirty="0" smtClean="0">
                <a:sym typeface="Wingdings" pitchFamily="2" charset="2"/>
              </a:rPr>
              <a:t> Patterson and colleagues compared 44 adolescents who reported having two women in their household to 44 adolescents with a mother and father</a:t>
            </a:r>
          </a:p>
          <a:p>
            <a:pPr>
              <a:buFont typeface="Arial" pitchFamily="34" charset="0"/>
              <a:buChar char="•"/>
            </a:pPr>
            <a:r>
              <a:rPr lang="en-US" sz="1800" b="0" dirty="0" smtClean="0"/>
              <a:t>Census Data </a:t>
            </a:r>
            <a:r>
              <a:rPr lang="en-US" sz="1800" b="0" dirty="0" smtClean="0">
                <a:sym typeface="Wingdings" pitchFamily="2" charset="2"/>
              </a:rPr>
              <a:t> Rosenfeld looked at progress through school</a:t>
            </a:r>
          </a:p>
          <a:p>
            <a:pPr>
              <a:buFont typeface="Arial" pitchFamily="34" charset="0"/>
              <a:buChar char="•"/>
            </a:pPr>
            <a:r>
              <a:rPr lang="en-US" sz="1800" b="0" dirty="0" smtClean="0">
                <a:sym typeface="Wingdings" pitchFamily="2" charset="2"/>
              </a:rPr>
              <a:t>Adoptive families  27 lesbian, 29 gay, and 50 heterosexual couples who all adopted from the same agencies (Farr)</a:t>
            </a:r>
          </a:p>
          <a:p>
            <a:pPr>
              <a:buFont typeface="Arial" pitchFamily="34" charset="0"/>
              <a:buChar char="•"/>
            </a:pPr>
            <a:r>
              <a:rPr lang="en-US" sz="1800" b="0" dirty="0" smtClean="0">
                <a:sym typeface="Wingdings" pitchFamily="2" charset="2"/>
              </a:rPr>
              <a:t>Adoptive families  ongoing Transition to Adoptive Parenthood Project, a longitudinal study; 150 couples since 2005 (A. Goldberg)</a:t>
            </a:r>
          </a:p>
          <a:p>
            <a:pPr>
              <a:buFont typeface="Arial" pitchFamily="34" charset="0"/>
              <a:buChar char="•"/>
            </a:pPr>
            <a:endParaRPr lang="en-US" sz="1800" b="0" dirty="0"/>
          </a:p>
        </p:txBody>
      </p:sp>
    </p:spTree>
    <p:extLst>
      <p:ext uri="{BB962C8B-B14F-4D97-AF65-F5344CB8AC3E}">
        <p14:creationId xmlns:p14="http://schemas.microsoft.com/office/powerpoint/2010/main" val="125055669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 differences </a:t>
            </a:r>
            <a:endParaRPr lang="en-US" dirty="0"/>
          </a:p>
        </p:txBody>
      </p:sp>
      <p:sp>
        <p:nvSpPr>
          <p:cNvPr id="3" name="Content Placeholder 2"/>
          <p:cNvSpPr>
            <a:spLocks noGrp="1"/>
          </p:cNvSpPr>
          <p:nvPr>
            <p:ph idx="1"/>
          </p:nvPr>
        </p:nvSpPr>
        <p:spPr/>
        <p:txBody>
          <a:bodyPr/>
          <a:lstStyle/>
          <a:p>
            <a:r>
              <a:rPr lang="en-US" b="0" dirty="0" smtClean="0"/>
              <a:t>Academic performance and cognitive development</a:t>
            </a:r>
          </a:p>
          <a:p>
            <a:r>
              <a:rPr lang="en-US" b="0" dirty="0" smtClean="0"/>
              <a:t>Social development</a:t>
            </a:r>
          </a:p>
          <a:p>
            <a:r>
              <a:rPr lang="en-US" b="0" dirty="0" smtClean="0"/>
              <a:t>Mental health</a:t>
            </a:r>
          </a:p>
          <a:p>
            <a:r>
              <a:rPr lang="en-US" b="0" dirty="0" smtClean="0"/>
              <a:t>Sexual activity</a:t>
            </a:r>
          </a:p>
          <a:p>
            <a:r>
              <a:rPr lang="en-US" b="0" dirty="0" smtClean="0"/>
              <a:t>Abuse</a:t>
            </a:r>
          </a:p>
          <a:p>
            <a:r>
              <a:rPr lang="en-US" b="0" dirty="0" smtClean="0"/>
              <a:t>Substance use</a:t>
            </a:r>
          </a:p>
          <a:p>
            <a:r>
              <a:rPr lang="en-US" b="0" dirty="0" smtClean="0"/>
              <a:t>Gender roles</a:t>
            </a:r>
            <a:endParaRPr lang="en-US" b="0" dirty="0"/>
          </a:p>
        </p:txBody>
      </p:sp>
      <p:sp>
        <p:nvSpPr>
          <p:cNvPr id="4" name="Explosion 1 3"/>
          <p:cNvSpPr/>
          <p:nvPr/>
        </p:nvSpPr>
        <p:spPr>
          <a:xfrm>
            <a:off x="457200" y="1066800"/>
            <a:ext cx="381000" cy="304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Explosion 1 4"/>
          <p:cNvSpPr/>
          <p:nvPr/>
        </p:nvSpPr>
        <p:spPr>
          <a:xfrm>
            <a:off x="457200" y="1447800"/>
            <a:ext cx="381000" cy="304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xplosion 1 5"/>
          <p:cNvSpPr/>
          <p:nvPr/>
        </p:nvSpPr>
        <p:spPr>
          <a:xfrm>
            <a:off x="457200" y="1828800"/>
            <a:ext cx="381000" cy="304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Explosion 1 6"/>
          <p:cNvSpPr/>
          <p:nvPr/>
        </p:nvSpPr>
        <p:spPr>
          <a:xfrm>
            <a:off x="457200" y="2133600"/>
            <a:ext cx="381000" cy="304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Explosion 1 7"/>
          <p:cNvSpPr/>
          <p:nvPr/>
        </p:nvSpPr>
        <p:spPr>
          <a:xfrm>
            <a:off x="457200" y="2514600"/>
            <a:ext cx="381000" cy="304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Explosion 1 8"/>
          <p:cNvSpPr/>
          <p:nvPr/>
        </p:nvSpPr>
        <p:spPr>
          <a:xfrm>
            <a:off x="457200" y="2819400"/>
            <a:ext cx="381000" cy="304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Explosion 1 9"/>
          <p:cNvSpPr/>
          <p:nvPr/>
        </p:nvSpPr>
        <p:spPr>
          <a:xfrm>
            <a:off x="457200" y="3200400"/>
            <a:ext cx="381000" cy="304800"/>
          </a:xfrm>
          <a:prstGeom prst="irregularSeal1">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9323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matter? </a:t>
            </a:r>
            <a:endParaRPr lang="en-US" dirty="0"/>
          </a:p>
        </p:txBody>
      </p:sp>
      <p:sp>
        <p:nvSpPr>
          <p:cNvPr id="3" name="Content Placeholder 2"/>
          <p:cNvSpPr>
            <a:spLocks noGrp="1"/>
          </p:cNvSpPr>
          <p:nvPr>
            <p:ph idx="1"/>
          </p:nvPr>
        </p:nvSpPr>
        <p:spPr>
          <a:xfrm>
            <a:off x="152400" y="914400"/>
            <a:ext cx="4739640" cy="3579849"/>
          </a:xfrm>
        </p:spPr>
        <p:txBody>
          <a:bodyPr>
            <a:normAutofit/>
          </a:bodyPr>
          <a:lstStyle/>
          <a:p>
            <a:pPr>
              <a:buFont typeface="Arial" pitchFamily="34" charset="0"/>
              <a:buChar char="•"/>
            </a:pPr>
            <a:r>
              <a:rPr lang="en-US" sz="1800" b="0" dirty="0" smtClean="0"/>
              <a:t>Custody battles between parents and family members</a:t>
            </a:r>
          </a:p>
          <a:p>
            <a:pPr>
              <a:buFont typeface="Arial" pitchFamily="34" charset="0"/>
              <a:buChar char="•"/>
            </a:pPr>
            <a:r>
              <a:rPr lang="en-US" sz="1800" b="0" dirty="0" smtClean="0"/>
              <a:t>Adoption and foster care laws and policies</a:t>
            </a:r>
          </a:p>
          <a:p>
            <a:pPr>
              <a:buFont typeface="Arial" pitchFamily="34" charset="0"/>
              <a:buChar char="•"/>
            </a:pPr>
            <a:r>
              <a:rPr lang="en-US" sz="1800" b="0" dirty="0" smtClean="0"/>
              <a:t>Marriage equality and relationship recognition</a:t>
            </a:r>
          </a:p>
          <a:p>
            <a:pPr>
              <a:buFont typeface="Arial" pitchFamily="34" charset="0"/>
              <a:buChar char="•"/>
            </a:pPr>
            <a:r>
              <a:rPr lang="en-US" sz="1800" b="0" dirty="0" smtClean="0"/>
              <a:t>Shifts in public opinion and conversation</a:t>
            </a:r>
          </a:p>
          <a:p>
            <a:pPr>
              <a:buFont typeface="Arial" pitchFamily="34" charset="0"/>
              <a:buChar char="•"/>
            </a:pPr>
            <a:r>
              <a:rPr lang="en-US" sz="1800" b="0" dirty="0" smtClean="0"/>
              <a:t>Overall climate for LGBT families</a:t>
            </a:r>
          </a:p>
          <a:p>
            <a:endParaRPr lang="en-US" sz="1800" dirty="0" smtClean="0"/>
          </a:p>
        </p:txBody>
      </p:sp>
      <p:sp>
        <p:nvSpPr>
          <p:cNvPr id="4" name="AutoShape 2" descr="rachel-berry-two-gay-dads.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126456"/>
            <a:ext cx="2953792" cy="201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62600" y="511968"/>
            <a:ext cx="3022720" cy="1614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3019425"/>
            <a:ext cx="2590800" cy="19959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83804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does it matter? </a:t>
            </a:r>
            <a:endParaRPr lang="en-US" dirty="0"/>
          </a:p>
        </p:txBody>
      </p:sp>
      <p:sp>
        <p:nvSpPr>
          <p:cNvPr id="3" name="Content Placeholder 2"/>
          <p:cNvSpPr>
            <a:spLocks noGrp="1"/>
          </p:cNvSpPr>
          <p:nvPr>
            <p:ph idx="1"/>
          </p:nvPr>
        </p:nvSpPr>
        <p:spPr>
          <a:xfrm>
            <a:off x="228600" y="990600"/>
            <a:ext cx="5958840" cy="3579849"/>
          </a:xfrm>
        </p:spPr>
        <p:txBody>
          <a:bodyPr>
            <a:normAutofit fontScale="92500" lnSpcReduction="20000"/>
          </a:bodyPr>
          <a:lstStyle/>
          <a:p>
            <a:r>
              <a:rPr lang="en-US" sz="1800" b="0" dirty="0" smtClean="0"/>
              <a:t>“</a:t>
            </a:r>
            <a:r>
              <a:rPr lang="en-US" sz="2400" b="0" dirty="0" smtClean="0"/>
              <a:t>There's </a:t>
            </a:r>
            <a:r>
              <a:rPr lang="en-US" sz="2400" b="0" dirty="0"/>
              <a:t>considerable disagreement </a:t>
            </a:r>
            <a:r>
              <a:rPr lang="en-US" sz="2400" b="0" dirty="0" smtClean="0"/>
              <a:t>among–among </a:t>
            </a:r>
            <a:r>
              <a:rPr lang="en-US" sz="2400" b="0" dirty="0"/>
              <a:t>sociologists as to what </a:t>
            </a:r>
            <a:r>
              <a:rPr lang="en-US" sz="2400" b="0" dirty="0" smtClean="0"/>
              <a:t>the consequences </a:t>
            </a:r>
            <a:r>
              <a:rPr lang="en-US" sz="2400" b="0" dirty="0"/>
              <a:t>of raising a child in </a:t>
            </a:r>
            <a:r>
              <a:rPr lang="en-US" sz="2400" b="0" dirty="0" smtClean="0"/>
              <a:t>a–in </a:t>
            </a:r>
            <a:r>
              <a:rPr lang="en-US" sz="2400" b="0" dirty="0"/>
              <a:t>a single-sex family, whether that is harmful to the child or </a:t>
            </a:r>
            <a:r>
              <a:rPr lang="en-US" sz="2400" b="0" dirty="0" smtClean="0"/>
              <a:t>not…</a:t>
            </a:r>
          </a:p>
          <a:p>
            <a:r>
              <a:rPr lang="en-US" sz="2400" b="0" dirty="0"/>
              <a:t>And so even though states that believe it is </a:t>
            </a:r>
            <a:r>
              <a:rPr lang="en-US" sz="2400" b="0" dirty="0" smtClean="0"/>
              <a:t>harmful–and </a:t>
            </a:r>
            <a:r>
              <a:rPr lang="en-US" sz="2400" b="0" dirty="0"/>
              <a:t>I take no position on whether it's harmful or </a:t>
            </a:r>
            <a:r>
              <a:rPr lang="en-US" sz="2400" b="0" dirty="0" smtClean="0"/>
              <a:t>not–but </a:t>
            </a:r>
            <a:r>
              <a:rPr lang="en-US" sz="2400" b="0" dirty="0"/>
              <a:t>it is certainly true </a:t>
            </a:r>
            <a:r>
              <a:rPr lang="en-US" sz="2400" b="0" dirty="0" smtClean="0"/>
              <a:t>that–that </a:t>
            </a:r>
            <a:r>
              <a:rPr lang="en-US" sz="2400" b="0" dirty="0"/>
              <a:t>there's no scientific answer to that question at this point in </a:t>
            </a:r>
            <a:r>
              <a:rPr lang="en-US" sz="2400" b="0" dirty="0" smtClean="0"/>
              <a:t>time.” </a:t>
            </a:r>
            <a:endParaRPr lang="en-US" sz="2400" b="0" dirty="0"/>
          </a:p>
          <a:p>
            <a:r>
              <a:rPr lang="en-US" dirty="0"/>
              <a:t>	</a:t>
            </a:r>
            <a:r>
              <a:rPr lang="en-US" dirty="0" smtClean="0"/>
              <a:t>	</a:t>
            </a:r>
            <a:r>
              <a:rPr lang="en-US" b="0" dirty="0" smtClean="0"/>
              <a:t>- Justice Antonin Scalia during oral arguments</a:t>
            </a:r>
            <a:br>
              <a:rPr lang="en-US" b="0" dirty="0" smtClean="0"/>
            </a:br>
            <a:r>
              <a:rPr lang="en-US" b="0" dirty="0" smtClean="0"/>
              <a:t>	</a:t>
            </a:r>
            <a:r>
              <a:rPr lang="en-US" b="0" i="1" dirty="0" smtClean="0"/>
              <a:t>Hollingsworth v. Perry </a:t>
            </a:r>
            <a:r>
              <a:rPr lang="en-US" b="0" dirty="0" smtClean="0"/>
              <a:t>(CA Prop 8 Case)</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43600" y="3052762"/>
            <a:ext cx="3111422" cy="19764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500936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Using parenting research</a:t>
            </a:r>
            <a:endParaRPr lang="en-US" dirty="0"/>
          </a:p>
        </p:txBody>
      </p:sp>
      <p:sp>
        <p:nvSpPr>
          <p:cNvPr id="3" name="Subtitle 2"/>
          <p:cNvSpPr>
            <a:spLocks noGrp="1"/>
          </p:cNvSpPr>
          <p:nvPr>
            <p:ph type="subTitle" idx="1"/>
          </p:nvPr>
        </p:nvSpPr>
        <p:spPr/>
        <p:txBody>
          <a:bodyPr/>
          <a:lstStyle/>
          <a:p>
            <a:r>
              <a:rPr lang="en-US" dirty="0" smtClean="0"/>
              <a:t>In </a:t>
            </a:r>
            <a:r>
              <a:rPr lang="en-US" i="1" dirty="0" smtClean="0"/>
              <a:t>varnum v. brien </a:t>
            </a:r>
            <a:r>
              <a:rPr lang="en-US" dirty="0" smtClean="0"/>
              <a:t>(iowa marriage case)</a:t>
            </a:r>
            <a:endParaRPr lang="en-US" dirty="0"/>
          </a:p>
        </p:txBody>
      </p:sp>
    </p:spTree>
    <p:extLst>
      <p:ext uri="{BB962C8B-B14F-4D97-AF65-F5344CB8AC3E}">
        <p14:creationId xmlns:p14="http://schemas.microsoft.com/office/powerpoint/2010/main" val="3288508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i="1" dirty="0" smtClean="0"/>
              <a:t>Varnum v. brien</a:t>
            </a:r>
            <a:endParaRPr lang="en-US" dirty="0"/>
          </a:p>
        </p:txBody>
      </p:sp>
      <p:sp>
        <p:nvSpPr>
          <p:cNvPr id="3" name="Content Placeholder 2"/>
          <p:cNvSpPr>
            <a:spLocks noGrp="1"/>
          </p:cNvSpPr>
          <p:nvPr>
            <p:ph idx="1"/>
          </p:nvPr>
        </p:nvSpPr>
        <p:spPr/>
        <p:txBody>
          <a:bodyPr>
            <a:normAutofit/>
          </a:bodyPr>
          <a:lstStyle/>
          <a:p>
            <a:r>
              <a:rPr lang="en-US" sz="1800" b="0" dirty="0" smtClean="0"/>
              <a:t>Decision to put gay and lesbian parenting research on trial</a:t>
            </a:r>
          </a:p>
          <a:p>
            <a:r>
              <a:rPr lang="en-US" sz="1800" b="0" dirty="0" smtClean="0"/>
              <a:t>Use </a:t>
            </a:r>
            <a:r>
              <a:rPr lang="en-US" sz="1800" b="0" dirty="0"/>
              <a:t>social science research on parenting to counter </a:t>
            </a:r>
            <a:r>
              <a:rPr lang="en-US" sz="1800" b="0" dirty="0" smtClean="0"/>
              <a:t>“</a:t>
            </a:r>
            <a:r>
              <a:rPr lang="en-US" sz="1800" b="0" dirty="0"/>
              <a:t>common sense” notions </a:t>
            </a:r>
            <a:endParaRPr lang="en-US" sz="1800" b="0" dirty="0" smtClean="0"/>
          </a:p>
          <a:p>
            <a:r>
              <a:rPr lang="en-US" sz="1800" b="0" dirty="0" smtClean="0"/>
              <a:t>Decision wasn’t without controversy</a:t>
            </a:r>
            <a:endParaRPr lang="en-US" sz="1800" b="0" dirty="0"/>
          </a:p>
          <a:p>
            <a:pPr>
              <a:buFontTx/>
              <a:buChar char="-"/>
            </a:pPr>
            <a:r>
              <a:rPr lang="en-US" sz="1800" b="0" dirty="0" smtClean="0"/>
              <a:t>Concerns about adverse findings of fact</a:t>
            </a:r>
          </a:p>
          <a:p>
            <a:pPr>
              <a:buFontTx/>
              <a:buChar char="-"/>
            </a:pPr>
            <a:r>
              <a:rPr lang="en-US" sz="1800" b="0" dirty="0" smtClean="0"/>
              <a:t>Overall perception that we shouldn’t talk about children</a:t>
            </a:r>
          </a:p>
          <a:p>
            <a:endParaRPr lang="en-US" sz="1800" dirty="0" smtClean="0"/>
          </a:p>
          <a:p>
            <a:endParaRPr lang="en-US" sz="1800" dirty="0"/>
          </a:p>
        </p:txBody>
      </p:sp>
    </p:spTree>
    <p:extLst>
      <p:ext uri="{BB962C8B-B14F-4D97-AF65-F5344CB8AC3E}">
        <p14:creationId xmlns:p14="http://schemas.microsoft.com/office/powerpoint/2010/main" val="8371137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 </a:t>
            </a:r>
            <a:r>
              <a:rPr lang="en-US" i="1" dirty="0" smtClean="0"/>
              <a:t>Varnum v. brien</a:t>
            </a:r>
            <a:endParaRPr lang="en-US" dirty="0"/>
          </a:p>
        </p:txBody>
      </p:sp>
      <p:sp>
        <p:nvSpPr>
          <p:cNvPr id="3" name="Content Placeholder 2"/>
          <p:cNvSpPr>
            <a:spLocks noGrp="1"/>
          </p:cNvSpPr>
          <p:nvPr>
            <p:ph idx="1"/>
          </p:nvPr>
        </p:nvSpPr>
        <p:spPr/>
        <p:txBody>
          <a:bodyPr>
            <a:normAutofit/>
          </a:bodyPr>
          <a:lstStyle/>
          <a:p>
            <a:r>
              <a:rPr lang="en-US" sz="1800" b="0" dirty="0" smtClean="0"/>
              <a:t>Two-pronged </a:t>
            </a:r>
            <a:r>
              <a:rPr lang="en-US" sz="1800" b="0" dirty="0"/>
              <a:t>argument for why the marriage bans are not justified by any procreation or child welfare interest: </a:t>
            </a:r>
            <a:endParaRPr lang="en-US" sz="1800" b="0" dirty="0" smtClean="0"/>
          </a:p>
          <a:p>
            <a:pPr>
              <a:buClr>
                <a:schemeClr val="accent2"/>
              </a:buClr>
              <a:buFont typeface="+mj-lt"/>
              <a:buAutoNum type="arabicPeriod"/>
            </a:pPr>
            <a:r>
              <a:rPr lang="en-US" sz="1800" b="0" dirty="0" smtClean="0"/>
              <a:t>There is no </a:t>
            </a:r>
            <a:r>
              <a:rPr lang="en-US" sz="1800" b="0" dirty="0"/>
              <a:t>connection in our marriage laws to </a:t>
            </a:r>
            <a:r>
              <a:rPr lang="en-US" sz="1800" b="0" dirty="0" smtClean="0"/>
              <a:t>procreation.</a:t>
            </a:r>
          </a:p>
          <a:p>
            <a:pPr>
              <a:buClr>
                <a:schemeClr val="accent2"/>
              </a:buClr>
              <a:buFont typeface="+mj-lt"/>
              <a:buAutoNum type="arabicPeriod"/>
            </a:pPr>
            <a:r>
              <a:rPr lang="en-US" sz="1800" b="0" dirty="0" smtClean="0"/>
              <a:t>Social </a:t>
            </a:r>
            <a:r>
              <a:rPr lang="en-US" sz="1800" b="0" dirty="0"/>
              <a:t>science shows that lesbian and gay parents are just as good parents, and their children turn </a:t>
            </a:r>
            <a:r>
              <a:rPr lang="en-US" sz="1800" b="0" dirty="0" smtClean="0"/>
              <a:t>out </a:t>
            </a:r>
            <a:r>
              <a:rPr lang="en-US" sz="1800" b="0" dirty="0"/>
              <a:t>just as healthy, happy, and successful as the children of different-sex </a:t>
            </a:r>
            <a:r>
              <a:rPr lang="en-US" sz="1800" b="0" dirty="0" smtClean="0"/>
              <a:t>parents.</a:t>
            </a:r>
            <a:endParaRPr lang="en-US" sz="1800" b="0" dirty="0"/>
          </a:p>
          <a:p>
            <a:endParaRPr lang="en-US" sz="1800" dirty="0" smtClean="0"/>
          </a:p>
          <a:p>
            <a:endParaRPr lang="en-US" sz="1800" dirty="0"/>
          </a:p>
        </p:txBody>
      </p:sp>
    </p:spTree>
    <p:extLst>
      <p:ext uri="{BB962C8B-B14F-4D97-AF65-F5344CB8AC3E}">
        <p14:creationId xmlns:p14="http://schemas.microsoft.com/office/powerpoint/2010/main" val="38757798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Yes, The Kids Are Alright!</a:t>
            </a:r>
            <a:endParaRPr lang="en-US" dirty="0"/>
          </a:p>
        </p:txBody>
      </p:sp>
      <p:sp>
        <p:nvSpPr>
          <p:cNvPr id="3" name="Content Placeholder 2"/>
          <p:cNvSpPr>
            <a:spLocks noGrp="1"/>
          </p:cNvSpPr>
          <p:nvPr>
            <p:ph idx="1"/>
          </p:nvPr>
        </p:nvSpPr>
        <p:spPr>
          <a:xfrm>
            <a:off x="822960" y="1100628"/>
            <a:ext cx="3063240" cy="3579849"/>
          </a:xfrm>
        </p:spPr>
        <p:txBody>
          <a:bodyPr>
            <a:noAutofit/>
          </a:bodyPr>
          <a:lstStyle/>
          <a:p>
            <a:pPr>
              <a:buFont typeface="Arial" pitchFamily="34" charset="0"/>
              <a:buChar char="•"/>
            </a:pPr>
            <a:r>
              <a:rPr lang="en-US" sz="1800" b="0" dirty="0" smtClean="0"/>
              <a:t>Use of social science research in civil rights movements</a:t>
            </a:r>
          </a:p>
          <a:p>
            <a:pPr>
              <a:buFont typeface="Arial" pitchFamily="34" charset="0"/>
              <a:buChar char="•"/>
            </a:pPr>
            <a:r>
              <a:rPr lang="en-US" sz="1800" b="0" dirty="0" smtClean="0"/>
              <a:t>Marriage equality litigation</a:t>
            </a:r>
          </a:p>
          <a:p>
            <a:pPr>
              <a:buFont typeface="Arial" pitchFamily="34" charset="0"/>
              <a:buChar char="•"/>
            </a:pPr>
            <a:r>
              <a:rPr lang="en-US" sz="1800" b="0" dirty="0" smtClean="0"/>
              <a:t>What do we know about LGBT parenting? </a:t>
            </a:r>
          </a:p>
          <a:p>
            <a:pPr>
              <a:buFont typeface="Arial" pitchFamily="34" charset="0"/>
              <a:buChar char="•"/>
            </a:pPr>
            <a:r>
              <a:rPr lang="en-US" sz="1800" b="0" dirty="0" smtClean="0"/>
              <a:t>Case study: </a:t>
            </a:r>
            <a:r>
              <a:rPr lang="en-US" sz="1800" b="0" i="1" dirty="0" smtClean="0"/>
              <a:t>Varnum v. Brien</a:t>
            </a:r>
          </a:p>
          <a:p>
            <a:pPr>
              <a:buFont typeface="Arial" pitchFamily="34" charset="0"/>
              <a:buChar char="•"/>
            </a:pPr>
            <a:r>
              <a:rPr lang="en-US" sz="1800" b="0" dirty="0" smtClean="0"/>
              <a:t>Policy and advocacy</a:t>
            </a:r>
          </a:p>
          <a:p>
            <a:pPr>
              <a:buFont typeface="Arial" pitchFamily="34" charset="0"/>
              <a:buChar char="•"/>
            </a:pPr>
            <a:r>
              <a:rPr lang="en-US" sz="1800" b="0" dirty="0" smtClean="0"/>
              <a:t>Pros and cons of using research</a:t>
            </a:r>
          </a:p>
          <a:p>
            <a:pPr>
              <a:buFont typeface="Arial" pitchFamily="34" charset="0"/>
              <a:buChar char="•"/>
            </a:pPr>
            <a:endParaRPr lang="en-US" sz="1800" b="0" dirty="0" smtClean="0"/>
          </a:p>
          <a:p>
            <a:pPr>
              <a:buFont typeface="Arial" pitchFamily="34" charset="0"/>
              <a:buChar char="•"/>
            </a:pPr>
            <a:endParaRPr lang="en-US" sz="1800" b="0" dirty="0" smtClean="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24400" y="1170914"/>
            <a:ext cx="3958628" cy="2639085"/>
          </a:xfrm>
          <a:prstGeom prst="rect">
            <a:avLst/>
          </a:prstGeom>
        </p:spPr>
      </p:pic>
    </p:spTree>
    <p:extLst>
      <p:ext uri="{BB962C8B-B14F-4D97-AF65-F5344CB8AC3E}">
        <p14:creationId xmlns:p14="http://schemas.microsoft.com/office/powerpoint/2010/main" val="19142749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a:t>
            </a:r>
            <a:endParaRPr lang="en-US" dirty="0"/>
          </a:p>
        </p:txBody>
      </p:sp>
      <p:sp>
        <p:nvSpPr>
          <p:cNvPr id="3" name="Content Placeholder 2"/>
          <p:cNvSpPr>
            <a:spLocks noGrp="1"/>
          </p:cNvSpPr>
          <p:nvPr>
            <p:ph idx="1"/>
          </p:nvPr>
        </p:nvSpPr>
        <p:spPr/>
        <p:txBody>
          <a:bodyPr>
            <a:normAutofit/>
          </a:bodyPr>
          <a:lstStyle/>
          <a:p>
            <a:pPr marL="285750" indent="-285750">
              <a:buFont typeface="Arial" pitchFamily="34" charset="0"/>
              <a:buChar char="•"/>
            </a:pPr>
            <a:r>
              <a:rPr lang="en-US" b="0" dirty="0" smtClean="0"/>
              <a:t>Our lead attorney is just that, an attorney.</a:t>
            </a:r>
            <a:endParaRPr lang="en-US" b="0" dirty="0"/>
          </a:p>
          <a:p>
            <a:pPr marL="285750" indent="-285750">
              <a:buFont typeface="Arial" pitchFamily="34" charset="0"/>
              <a:buChar char="•"/>
            </a:pPr>
            <a:r>
              <a:rPr lang="en-US" b="0" dirty="0" smtClean="0"/>
              <a:t>We needed experts, who would be willing to participate</a:t>
            </a:r>
          </a:p>
          <a:p>
            <a:pPr marL="285750" indent="-285750">
              <a:buFont typeface="Arial" pitchFamily="34" charset="0"/>
              <a:buChar char="•"/>
            </a:pPr>
            <a:r>
              <a:rPr lang="en-US" b="0" dirty="0" smtClean="0"/>
              <a:t>What’s involved in being an expert witness</a:t>
            </a:r>
          </a:p>
          <a:p>
            <a:pPr lvl="3">
              <a:buFont typeface="Arial" pitchFamily="34" charset="0"/>
              <a:buChar char="•"/>
            </a:pPr>
            <a:r>
              <a:rPr lang="en-US" b="0" dirty="0" smtClean="0"/>
              <a:t>Explain data to court</a:t>
            </a:r>
          </a:p>
          <a:p>
            <a:pPr lvl="3">
              <a:buFont typeface="Arial" pitchFamily="34" charset="0"/>
              <a:buChar char="•"/>
            </a:pPr>
            <a:r>
              <a:rPr lang="en-US" dirty="0" smtClean="0"/>
              <a:t>Being deposed</a:t>
            </a:r>
          </a:p>
          <a:p>
            <a:pPr lvl="3">
              <a:buFont typeface="Arial" pitchFamily="34" charset="0"/>
              <a:buChar char="•"/>
            </a:pPr>
            <a:r>
              <a:rPr lang="en-US" b="0" dirty="0" smtClean="0"/>
              <a:t>Written report</a:t>
            </a:r>
          </a:p>
          <a:p>
            <a:pPr lvl="3">
              <a:buFont typeface="Arial" pitchFamily="34" charset="0"/>
              <a:buChar char="•"/>
            </a:pPr>
            <a:r>
              <a:rPr lang="en-US" dirty="0" smtClean="0"/>
              <a:t>Testifying on the stand</a:t>
            </a:r>
          </a:p>
          <a:p>
            <a:pPr marL="287338" lvl="1" indent="-287338">
              <a:buClrTx/>
              <a:buFont typeface="Arial" pitchFamily="34" charset="0"/>
              <a:buChar char="•"/>
            </a:pPr>
            <a:r>
              <a:rPr lang="en-US" dirty="0"/>
              <a:t>Experts who meet the standards of the court</a:t>
            </a:r>
          </a:p>
          <a:p>
            <a:endParaRPr lang="en-US" dirty="0"/>
          </a:p>
        </p:txBody>
      </p:sp>
    </p:spTree>
    <p:extLst>
      <p:ext uri="{BB962C8B-B14F-4D97-AF65-F5344CB8AC3E}">
        <p14:creationId xmlns:p14="http://schemas.microsoft.com/office/powerpoint/2010/main" val="3698929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092440" cy="805154"/>
          </a:xfrm>
        </p:spPr>
        <p:txBody>
          <a:bodyPr/>
          <a:lstStyle/>
          <a:p>
            <a:r>
              <a:rPr lang="en-US" dirty="0" smtClean="0"/>
              <a:t>STANDARDS USED TO DETERMINE ADMISSABILITY</a:t>
            </a:r>
            <a:endParaRPr lang="en-US" dirty="0"/>
          </a:p>
        </p:txBody>
      </p:sp>
      <p:sp>
        <p:nvSpPr>
          <p:cNvPr id="3" name="Content Placeholder 2"/>
          <p:cNvSpPr>
            <a:spLocks noGrp="1"/>
          </p:cNvSpPr>
          <p:nvPr>
            <p:ph idx="1"/>
          </p:nvPr>
        </p:nvSpPr>
        <p:spPr>
          <a:xfrm>
            <a:off x="838200" y="990600"/>
            <a:ext cx="7010400" cy="3613677"/>
          </a:xfrm>
        </p:spPr>
        <p:txBody>
          <a:bodyPr>
            <a:noAutofit/>
          </a:bodyPr>
          <a:lstStyle/>
          <a:p>
            <a:pPr>
              <a:buFont typeface="Arial" pitchFamily="34" charset="0"/>
              <a:buChar char="•"/>
            </a:pPr>
            <a:r>
              <a:rPr lang="en-US" sz="1800" b="0" dirty="0" smtClean="0"/>
              <a:t>The Frye Test – general acceptance (</a:t>
            </a:r>
            <a:r>
              <a:rPr lang="en-US" sz="1800" b="0" i="1" dirty="0" smtClean="0"/>
              <a:t>Frye v. U.S.</a:t>
            </a:r>
            <a:r>
              <a:rPr lang="en-US" sz="1800" b="0" dirty="0" smtClean="0"/>
              <a:t>, 1923)</a:t>
            </a:r>
          </a:p>
          <a:p>
            <a:pPr>
              <a:buFont typeface="Arial" pitchFamily="34" charset="0"/>
              <a:buChar char="•"/>
            </a:pPr>
            <a:r>
              <a:rPr lang="en-US" sz="1800" b="0" dirty="0" smtClean="0"/>
              <a:t>The Daubert</a:t>
            </a:r>
            <a:r>
              <a:rPr lang="en-US" sz="1800" b="0" dirty="0"/>
              <a:t> Standard (</a:t>
            </a:r>
            <a:r>
              <a:rPr lang="en-US" sz="1800" b="0" i="1" dirty="0"/>
              <a:t>Daubert v. Merrell-Dow </a:t>
            </a:r>
            <a:r>
              <a:rPr lang="en-US" sz="1800" b="0" i="1" dirty="0" smtClean="0"/>
              <a:t>Pharmaceuticals</a:t>
            </a:r>
            <a:r>
              <a:rPr lang="en-US" sz="1800" b="0" dirty="0" smtClean="0"/>
              <a:t>, 1993)</a:t>
            </a:r>
          </a:p>
          <a:p>
            <a:pPr lvl="3">
              <a:buFont typeface="+mj-lt"/>
              <a:buAutoNum type="alphaLcPeriod"/>
            </a:pPr>
            <a:r>
              <a:rPr lang="en-US" sz="1800" dirty="0"/>
              <a:t> </a:t>
            </a:r>
            <a:r>
              <a:rPr lang="en-US" sz="1800" dirty="0" smtClean="0"/>
              <a:t>S</a:t>
            </a:r>
            <a:r>
              <a:rPr lang="en-US" sz="1800" b="0" dirty="0" smtClean="0"/>
              <a:t>pecified </a:t>
            </a:r>
            <a:r>
              <a:rPr lang="en-US" sz="1800" b="0" dirty="0"/>
              <a:t>a gatekeeping role for judges, whereby the trial judge is called on to ensure that any and all scientific testimony is not only relevant, but </a:t>
            </a:r>
            <a:r>
              <a:rPr lang="en-US" sz="1800" b="0" dirty="0" smtClean="0"/>
              <a:t>reliable</a:t>
            </a:r>
          </a:p>
          <a:p>
            <a:pPr lvl="3">
              <a:buFont typeface="+mj-lt"/>
              <a:buAutoNum type="alphaLcPeriod"/>
            </a:pPr>
            <a:r>
              <a:rPr lang="en-US" sz="1800" dirty="0"/>
              <a:t> </a:t>
            </a:r>
            <a:r>
              <a:rPr lang="en-US" sz="1800" dirty="0" smtClean="0"/>
              <a:t>P</a:t>
            </a:r>
            <a:r>
              <a:rPr lang="en-US" sz="1800" b="0" dirty="0" smtClean="0"/>
              <a:t>rovided </a:t>
            </a:r>
            <a:r>
              <a:rPr lang="en-US" sz="1800" b="0" dirty="0"/>
              <a:t>four factors that may be considered by a judge in assessing evidentiary reliability (i.e., scientific validity)</a:t>
            </a:r>
          </a:p>
          <a:p>
            <a:pPr lvl="5" indent="-342900">
              <a:buFont typeface="+mj-lt"/>
              <a:buAutoNum type="arabicPeriod"/>
            </a:pPr>
            <a:r>
              <a:rPr lang="en-US" sz="1600" b="0" dirty="0" smtClean="0"/>
              <a:t>Whether </a:t>
            </a:r>
            <a:r>
              <a:rPr lang="en-US" sz="1600" b="0" dirty="0"/>
              <a:t>the theory or technique can be (and has been) </a:t>
            </a:r>
            <a:r>
              <a:rPr lang="en-US" sz="1600" b="0" dirty="0" smtClean="0"/>
              <a:t>tested</a:t>
            </a:r>
          </a:p>
          <a:p>
            <a:pPr lvl="5" indent="-342900">
              <a:buFont typeface="+mj-lt"/>
              <a:buAutoNum type="arabicPeriod"/>
            </a:pPr>
            <a:r>
              <a:rPr lang="en-US" sz="1600" b="0" dirty="0" smtClean="0"/>
              <a:t>Whether </a:t>
            </a:r>
            <a:r>
              <a:rPr lang="en-US" sz="1600" b="0" dirty="0"/>
              <a:t>the theory or technique has been subjected to </a:t>
            </a:r>
            <a:r>
              <a:rPr lang="en-US" sz="1600" b="0" dirty="0" smtClean="0"/>
              <a:t>peer review and publication</a:t>
            </a:r>
          </a:p>
          <a:p>
            <a:pPr lvl="5" indent="-342900">
              <a:buFont typeface="+mj-lt"/>
              <a:buAutoNum type="arabicPeriod"/>
            </a:pPr>
            <a:r>
              <a:rPr lang="en-US" sz="1600" b="0" dirty="0" smtClean="0"/>
              <a:t>Whether </a:t>
            </a:r>
            <a:r>
              <a:rPr lang="en-US" sz="1600" b="0" dirty="0"/>
              <a:t>the known or potential rate of error is </a:t>
            </a:r>
            <a:r>
              <a:rPr lang="en-US" sz="1600" b="0" dirty="0" smtClean="0"/>
              <a:t>acceptable</a:t>
            </a:r>
          </a:p>
          <a:p>
            <a:pPr lvl="5" indent="-342900">
              <a:buFont typeface="+mj-lt"/>
              <a:buAutoNum type="arabicPeriod"/>
            </a:pPr>
            <a:r>
              <a:rPr lang="en-US" sz="1600" b="0" dirty="0" smtClean="0"/>
              <a:t>Whether </a:t>
            </a:r>
            <a:r>
              <a:rPr lang="en-US" sz="1600" b="0" dirty="0"/>
              <a:t>the method is generally accepted in the scientific </a:t>
            </a:r>
            <a:r>
              <a:rPr lang="en-US" sz="1600" b="0" dirty="0" smtClean="0"/>
              <a:t>community</a:t>
            </a:r>
            <a:endParaRPr lang="en-US" sz="1600" b="0" dirty="0"/>
          </a:p>
          <a:p>
            <a:pPr marL="0" indent="0"/>
            <a:endParaRPr lang="en-US" sz="1800" b="0" dirty="0" smtClean="0"/>
          </a:p>
        </p:txBody>
      </p:sp>
    </p:spTree>
    <p:extLst>
      <p:ext uri="{BB962C8B-B14F-4D97-AF65-F5344CB8AC3E}">
        <p14:creationId xmlns:p14="http://schemas.microsoft.com/office/powerpoint/2010/main" val="267214822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Experts on our side in varnum</a:t>
            </a:r>
            <a:endParaRPr lang="en-US" dirty="0"/>
          </a:p>
        </p:txBody>
      </p:sp>
      <p:sp>
        <p:nvSpPr>
          <p:cNvPr id="3" name="Content Placeholder 2"/>
          <p:cNvSpPr>
            <a:spLocks noGrp="1"/>
          </p:cNvSpPr>
          <p:nvPr>
            <p:ph idx="1"/>
          </p:nvPr>
        </p:nvSpPr>
        <p:spPr/>
        <p:txBody>
          <a:bodyPr>
            <a:normAutofit/>
          </a:bodyPr>
          <a:lstStyle/>
          <a:p>
            <a:pPr>
              <a:buFont typeface="Arial" pitchFamily="34" charset="0"/>
              <a:buChar char="•"/>
            </a:pPr>
            <a:r>
              <a:rPr lang="en-US" sz="1800" b="0" dirty="0"/>
              <a:t>Pepper Schwarz - sociologist who studies relationships and the nature of sexual orientation </a:t>
            </a:r>
            <a:endParaRPr lang="en-US" sz="1800" b="0" dirty="0" smtClean="0"/>
          </a:p>
          <a:p>
            <a:pPr>
              <a:buFont typeface="Arial" pitchFamily="34" charset="0"/>
              <a:buChar char="•"/>
            </a:pPr>
            <a:r>
              <a:rPr lang="en-US" sz="1800" b="0" dirty="0" smtClean="0"/>
              <a:t>Gregory </a:t>
            </a:r>
            <a:r>
              <a:rPr lang="en-US" sz="1800" b="0" dirty="0"/>
              <a:t>Herek - psychologist who testified about sexual orientation and the stigma, as well as the impact of antigay discrimination</a:t>
            </a:r>
          </a:p>
          <a:p>
            <a:pPr>
              <a:buFont typeface="Arial" pitchFamily="34" charset="0"/>
              <a:buChar char="•"/>
            </a:pPr>
            <a:r>
              <a:rPr lang="en-US" sz="1800" b="0" dirty="0"/>
              <a:t>Lee Badgett - economist and demographer who testified that we are out there in large numbers and we need legal protection.</a:t>
            </a:r>
          </a:p>
          <a:p>
            <a:pPr>
              <a:buFont typeface="Arial" pitchFamily="34" charset="0"/>
              <a:buChar char="•"/>
            </a:pPr>
            <a:r>
              <a:rPr lang="en-US" sz="1800" b="0" dirty="0"/>
              <a:t>Michael Lamb - developmental psychologist who testified about the research on parenting and adjustment of children of lesbian or gay </a:t>
            </a:r>
            <a:r>
              <a:rPr lang="en-US" sz="1800" b="0" dirty="0" smtClean="0"/>
              <a:t>parents</a:t>
            </a:r>
          </a:p>
          <a:p>
            <a:pPr>
              <a:buFont typeface="Arial" pitchFamily="34" charset="0"/>
              <a:buChar char="•"/>
            </a:pPr>
            <a:r>
              <a:rPr lang="en-US" sz="1800" b="0" dirty="0" smtClean="0"/>
              <a:t>Others included historians Nancy Cott and George Chauncey</a:t>
            </a:r>
            <a:endParaRPr lang="en-US" sz="1800" b="0" dirty="0"/>
          </a:p>
        </p:txBody>
      </p:sp>
    </p:spTree>
    <p:extLst>
      <p:ext uri="{BB962C8B-B14F-4D97-AF65-F5344CB8AC3E}">
        <p14:creationId xmlns:p14="http://schemas.microsoft.com/office/powerpoint/2010/main" val="12570877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“Experts” on their side in varnum</a:t>
            </a:r>
            <a:endParaRPr lang="en-US" dirty="0"/>
          </a:p>
        </p:txBody>
      </p:sp>
      <p:sp>
        <p:nvSpPr>
          <p:cNvPr id="3" name="Content Placeholder 2"/>
          <p:cNvSpPr>
            <a:spLocks noGrp="1"/>
          </p:cNvSpPr>
          <p:nvPr>
            <p:ph idx="1"/>
          </p:nvPr>
        </p:nvSpPr>
        <p:spPr/>
        <p:txBody>
          <a:bodyPr>
            <a:normAutofit/>
          </a:bodyPr>
          <a:lstStyle/>
          <a:p>
            <a:pPr marL="0" indent="0"/>
            <a:r>
              <a:rPr lang="en-US" sz="1800" dirty="0" smtClean="0"/>
              <a:t>Eight “experts” were named</a:t>
            </a:r>
          </a:p>
          <a:p>
            <a:pPr marL="0" indent="0"/>
            <a:r>
              <a:rPr lang="en-US" sz="1800" b="0" dirty="0" smtClean="0"/>
              <a:t>Prepared summaries for each expert to provide foundation for deposition</a:t>
            </a:r>
          </a:p>
          <a:p>
            <a:pPr marL="0" indent="0"/>
            <a:r>
              <a:rPr lang="en-US" sz="1800" b="0" dirty="0" smtClean="0"/>
              <a:t>Goal of deposition to elicit damaging testimony: </a:t>
            </a:r>
          </a:p>
          <a:p>
            <a:pPr marL="285750" indent="-285750">
              <a:buFont typeface="Arial" pitchFamily="34" charset="0"/>
              <a:buChar char="•"/>
            </a:pPr>
            <a:r>
              <a:rPr lang="en-US" sz="1800" b="0" dirty="0" smtClean="0"/>
              <a:t>Background (training) </a:t>
            </a:r>
          </a:p>
          <a:p>
            <a:pPr marL="285750" indent="-285750">
              <a:buFont typeface="Arial" pitchFamily="34" charset="0"/>
              <a:buChar char="•"/>
            </a:pPr>
            <a:r>
              <a:rPr lang="en-US" sz="1800" b="0" dirty="0" smtClean="0"/>
              <a:t>Familiarity with existing research</a:t>
            </a:r>
          </a:p>
          <a:p>
            <a:pPr marL="285750" indent="-285750">
              <a:buFont typeface="Arial" pitchFamily="34" charset="0"/>
              <a:buChar char="•"/>
            </a:pPr>
            <a:r>
              <a:rPr lang="en-US" sz="1800" b="0" dirty="0" smtClean="0"/>
              <a:t>Meet the standard</a:t>
            </a:r>
            <a:r>
              <a:rPr lang="en-US" sz="1800" b="0" dirty="0"/>
              <a:t>s</a:t>
            </a:r>
            <a:endParaRPr lang="en-US" sz="1800" b="0" dirty="0" smtClean="0"/>
          </a:p>
        </p:txBody>
      </p:sp>
    </p:spTree>
    <p:extLst>
      <p:ext uri="{BB962C8B-B14F-4D97-AF65-F5344CB8AC3E}">
        <p14:creationId xmlns:p14="http://schemas.microsoft.com/office/powerpoint/2010/main" val="420924378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How’d we do? </a:t>
            </a:r>
            <a:endParaRPr lang="en-US" dirty="0"/>
          </a:p>
        </p:txBody>
      </p:sp>
      <p:sp>
        <p:nvSpPr>
          <p:cNvPr id="3" name="Content Placeholder 2"/>
          <p:cNvSpPr>
            <a:spLocks noGrp="1"/>
          </p:cNvSpPr>
          <p:nvPr>
            <p:ph idx="1"/>
          </p:nvPr>
        </p:nvSpPr>
        <p:spPr/>
        <p:txBody>
          <a:bodyPr>
            <a:normAutofit/>
          </a:bodyPr>
          <a:lstStyle/>
          <a:p>
            <a:r>
              <a:rPr lang="en-US" sz="1800" dirty="0" smtClean="0"/>
              <a:t>“Experts” admitted</a:t>
            </a:r>
          </a:p>
          <a:p>
            <a:pPr>
              <a:buFontTx/>
              <a:buChar char="-"/>
            </a:pPr>
            <a:r>
              <a:rPr lang="en-US" sz="1800" b="0" dirty="0" smtClean="0"/>
              <a:t>Not trained in the relevant field</a:t>
            </a:r>
          </a:p>
          <a:p>
            <a:pPr>
              <a:buFontTx/>
              <a:buChar char="-"/>
            </a:pPr>
            <a:r>
              <a:rPr lang="en-US" sz="1800" b="0" dirty="0" smtClean="0"/>
              <a:t>No published writings in peer-reviewed journals</a:t>
            </a:r>
          </a:p>
          <a:p>
            <a:pPr>
              <a:buFontTx/>
              <a:buChar char="-"/>
            </a:pPr>
            <a:r>
              <a:rPr lang="en-US" sz="1800" b="0" dirty="0" smtClean="0"/>
              <a:t>Acknowledged the truth of our evidence</a:t>
            </a:r>
          </a:p>
          <a:p>
            <a:pPr>
              <a:buFontTx/>
              <a:buChar char="-"/>
            </a:pPr>
            <a:r>
              <a:rPr lang="en-US" sz="1800" b="0" dirty="0" smtClean="0"/>
              <a:t>Ideologically motivated</a:t>
            </a:r>
          </a:p>
          <a:p>
            <a:pPr>
              <a:buFontTx/>
              <a:buChar char="-"/>
            </a:pPr>
            <a:r>
              <a:rPr lang="en-US" sz="1800" b="0" dirty="0" smtClean="0"/>
              <a:t>Not experts</a:t>
            </a:r>
          </a:p>
        </p:txBody>
      </p:sp>
    </p:spTree>
    <p:extLst>
      <p:ext uri="{BB962C8B-B14F-4D97-AF65-F5344CB8AC3E}">
        <p14:creationId xmlns:p14="http://schemas.microsoft.com/office/powerpoint/2010/main" val="17133595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Defendant expert: Dr. Allan Carlson</a:t>
            </a:r>
            <a:endParaRPr lang="en-US" dirty="0"/>
          </a:p>
        </p:txBody>
      </p:sp>
      <p:sp>
        <p:nvSpPr>
          <p:cNvPr id="3" name="Content Placeholder 2"/>
          <p:cNvSpPr>
            <a:spLocks noGrp="1"/>
          </p:cNvSpPr>
          <p:nvPr>
            <p:ph idx="1"/>
          </p:nvPr>
        </p:nvSpPr>
        <p:spPr/>
        <p:txBody>
          <a:bodyPr>
            <a:normAutofit/>
          </a:bodyPr>
          <a:lstStyle/>
          <a:p>
            <a:pPr marL="0" indent="0"/>
            <a:r>
              <a:rPr lang="en-US" b="0" dirty="0" smtClean="0"/>
              <a:t>Says… “Children </a:t>
            </a:r>
            <a:r>
              <a:rPr lang="en-US" b="0" dirty="0"/>
              <a:t>do best when they are born into  and reared by a family composed of their two natural parents bound in marriage</a:t>
            </a:r>
            <a:r>
              <a:rPr lang="en-US" b="0" dirty="0" smtClean="0"/>
              <a:t>.“</a:t>
            </a:r>
          </a:p>
          <a:p>
            <a:pPr marL="0" indent="0"/>
            <a:r>
              <a:rPr lang="en-US" b="0" dirty="0" smtClean="0"/>
              <a:t>Deposition reveals: </a:t>
            </a:r>
          </a:p>
          <a:p>
            <a:pPr marL="285750" indent="-285750">
              <a:buFont typeface="Arial" pitchFamily="34" charset="0"/>
              <a:buChar char="•"/>
            </a:pPr>
            <a:r>
              <a:rPr lang="en-US" b="0" dirty="0" smtClean="0"/>
              <a:t>President of conservative, ideological think tank</a:t>
            </a:r>
          </a:p>
          <a:p>
            <a:pPr marL="285750" indent="-285750">
              <a:buFont typeface="Arial" pitchFamily="34" charset="0"/>
              <a:buChar char="•"/>
            </a:pPr>
            <a:r>
              <a:rPr lang="en-US" b="0" dirty="0" smtClean="0"/>
              <a:t>Not trained as a psychologist, psychiatrist, sociologist, medical/mental health professional</a:t>
            </a:r>
          </a:p>
          <a:p>
            <a:pPr marL="0" indent="0"/>
            <a:r>
              <a:rPr lang="en-US" b="0" dirty="0" smtClean="0"/>
              <a:t>Court found “he conducts no empirical data collection and possesses no formal training in empirical research… enabling him to make reasoned and informed conclusions regarding the impact of marriage of children.” </a:t>
            </a:r>
          </a:p>
          <a:p>
            <a:pPr marL="0" indent="0"/>
            <a:r>
              <a:rPr lang="en-US" dirty="0" smtClean="0"/>
              <a:t>COURT SAYS: NO</a:t>
            </a:r>
          </a:p>
        </p:txBody>
      </p:sp>
    </p:spTree>
    <p:extLst>
      <p:ext uri="{BB962C8B-B14F-4D97-AF65-F5344CB8AC3E}">
        <p14:creationId xmlns:p14="http://schemas.microsoft.com/office/powerpoint/2010/main" val="208793591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321040" cy="548640"/>
          </a:xfrm>
        </p:spPr>
        <p:txBody>
          <a:bodyPr/>
          <a:lstStyle/>
          <a:p>
            <a:r>
              <a:rPr lang="en-US" dirty="0" smtClean="0"/>
              <a:t>Defendant experts: Drs. Young &amp; Nathanson</a:t>
            </a:r>
            <a:endParaRPr lang="en-US" dirty="0"/>
          </a:p>
        </p:txBody>
      </p:sp>
      <p:sp>
        <p:nvSpPr>
          <p:cNvPr id="3" name="Content Placeholder 2"/>
          <p:cNvSpPr>
            <a:spLocks noGrp="1"/>
          </p:cNvSpPr>
          <p:nvPr>
            <p:ph idx="1"/>
          </p:nvPr>
        </p:nvSpPr>
        <p:spPr/>
        <p:txBody>
          <a:bodyPr>
            <a:normAutofit/>
          </a:bodyPr>
          <a:lstStyle/>
          <a:p>
            <a:pPr marL="0" indent="0"/>
            <a:r>
              <a:rPr lang="en-US" b="0" dirty="0" smtClean="0"/>
              <a:t>Says… “Most important reason for marriage is to provide the best context for children.” Dads provide “distinctive skills”</a:t>
            </a:r>
          </a:p>
          <a:p>
            <a:pPr marL="0" indent="0"/>
            <a:r>
              <a:rPr lang="en-US" b="0" dirty="0" smtClean="0"/>
              <a:t>Deposition reveals: </a:t>
            </a:r>
          </a:p>
          <a:p>
            <a:pPr marL="285750" indent="-285750">
              <a:buFont typeface="Arial" pitchFamily="34" charset="0"/>
              <a:buChar char="•"/>
            </a:pPr>
            <a:r>
              <a:rPr lang="en-US" b="0" dirty="0" smtClean="0"/>
              <a:t>Professors of comparative religion</a:t>
            </a:r>
          </a:p>
          <a:p>
            <a:pPr marL="285750" indent="-285750">
              <a:buFont typeface="Arial" pitchFamily="34" charset="0"/>
              <a:buChar char="•"/>
            </a:pPr>
            <a:r>
              <a:rPr lang="en-US" b="0" dirty="0" smtClean="0"/>
              <a:t>Methodology involves “what people say about their religion” </a:t>
            </a:r>
          </a:p>
          <a:p>
            <a:pPr marL="0" indent="0"/>
            <a:r>
              <a:rPr lang="en-US" b="0" dirty="0" smtClean="0"/>
              <a:t>Court found “she does not appear to possess expertise in the relevant fields… view are largely personal and not based on scientific methodology or empirical research.” </a:t>
            </a:r>
          </a:p>
          <a:p>
            <a:pPr marL="0" indent="0"/>
            <a:r>
              <a:rPr lang="en-US" dirty="0" smtClean="0"/>
              <a:t>COURT SAYS: NO</a:t>
            </a:r>
          </a:p>
        </p:txBody>
      </p:sp>
    </p:spTree>
    <p:extLst>
      <p:ext uri="{BB962C8B-B14F-4D97-AF65-F5344CB8AC3E}">
        <p14:creationId xmlns:p14="http://schemas.microsoft.com/office/powerpoint/2010/main" val="2811850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8168640" cy="548640"/>
          </a:xfrm>
        </p:spPr>
        <p:txBody>
          <a:bodyPr/>
          <a:lstStyle/>
          <a:p>
            <a:r>
              <a:rPr lang="en-US" dirty="0" smtClean="0"/>
              <a:t>Defendant expert: Dr. Margaret Somerville</a:t>
            </a:r>
            <a:endParaRPr lang="en-US" dirty="0"/>
          </a:p>
        </p:txBody>
      </p:sp>
      <p:sp>
        <p:nvSpPr>
          <p:cNvPr id="3" name="Content Placeholder 2"/>
          <p:cNvSpPr>
            <a:spLocks noGrp="1"/>
          </p:cNvSpPr>
          <p:nvPr>
            <p:ph idx="1"/>
          </p:nvPr>
        </p:nvSpPr>
        <p:spPr/>
        <p:txBody>
          <a:bodyPr>
            <a:normAutofit/>
          </a:bodyPr>
          <a:lstStyle/>
          <a:p>
            <a:pPr marL="0" indent="0"/>
            <a:r>
              <a:rPr lang="en-US" b="0" dirty="0" smtClean="0"/>
              <a:t>Says… “Recognized expertise in the ethical aspects of new technoscience” “Redefining marriage would undermine the institution… in turn undermining society and children” </a:t>
            </a:r>
          </a:p>
          <a:p>
            <a:pPr marL="0" indent="0"/>
            <a:r>
              <a:rPr lang="en-US" b="0" dirty="0" smtClean="0"/>
              <a:t>Deposition reveals: </a:t>
            </a:r>
          </a:p>
          <a:p>
            <a:pPr marL="285750" indent="-285750">
              <a:buFont typeface="Arial" pitchFamily="34" charset="0"/>
              <a:buChar char="•"/>
            </a:pPr>
            <a:r>
              <a:rPr lang="en-US" b="0" dirty="0" smtClean="0"/>
              <a:t>“Eschews reliance on empirical science preferring to draw conclusions based on emotional and intuition, especially moral intuition” </a:t>
            </a:r>
          </a:p>
          <a:p>
            <a:pPr marL="0" indent="0"/>
            <a:r>
              <a:rPr lang="en-US" b="0" dirty="0" smtClean="0"/>
              <a:t>Court found “she specifically eschews empirical research and methods of logical reasoning in favor of moral intuition.”  </a:t>
            </a:r>
          </a:p>
          <a:p>
            <a:pPr marL="0" indent="0"/>
            <a:r>
              <a:rPr lang="en-US" dirty="0" smtClean="0"/>
              <a:t>COURT SAYS: NO</a:t>
            </a:r>
          </a:p>
        </p:txBody>
      </p:sp>
    </p:spTree>
    <p:extLst>
      <p:ext uri="{BB962C8B-B14F-4D97-AF65-F5344CB8AC3E}">
        <p14:creationId xmlns:p14="http://schemas.microsoft.com/office/powerpoint/2010/main" val="196216452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Defendant expert: Dr. steven rhoads</a:t>
            </a:r>
            <a:endParaRPr lang="en-US" dirty="0"/>
          </a:p>
        </p:txBody>
      </p:sp>
      <p:sp>
        <p:nvSpPr>
          <p:cNvPr id="3" name="Content Placeholder 2"/>
          <p:cNvSpPr>
            <a:spLocks noGrp="1"/>
          </p:cNvSpPr>
          <p:nvPr>
            <p:ph idx="1"/>
          </p:nvPr>
        </p:nvSpPr>
        <p:spPr/>
        <p:txBody>
          <a:bodyPr>
            <a:normAutofit/>
          </a:bodyPr>
          <a:lstStyle/>
          <a:p>
            <a:pPr marL="0" indent="0"/>
            <a:r>
              <a:rPr lang="en-US" b="0" dirty="0" smtClean="0"/>
              <a:t>Says… “Basic biological differences… which predispose women to be… more nurturing and derive more pleasure from caring” “Fathers are necessary because they engage in rough and tumble play”  </a:t>
            </a:r>
          </a:p>
          <a:p>
            <a:pPr marL="0" indent="0"/>
            <a:r>
              <a:rPr lang="en-US" b="0" dirty="0" smtClean="0"/>
              <a:t>Deposition reveals: </a:t>
            </a:r>
          </a:p>
          <a:p>
            <a:pPr marL="285750" indent="-285750">
              <a:buFont typeface="Arial" pitchFamily="34" charset="0"/>
              <a:buChar char="•"/>
            </a:pPr>
            <a:r>
              <a:rPr lang="en-US" b="0" dirty="0" smtClean="0"/>
              <a:t>An economist who acknowledge “wandering into other people’s territories” </a:t>
            </a:r>
          </a:p>
          <a:p>
            <a:pPr marL="285750" indent="-285750">
              <a:buFont typeface="Arial" pitchFamily="34" charset="0"/>
              <a:buChar char="•"/>
            </a:pPr>
            <a:r>
              <a:rPr lang="en-US" b="0" dirty="0" smtClean="0"/>
              <a:t>Admits views are not mainstream</a:t>
            </a:r>
          </a:p>
          <a:p>
            <a:pPr marL="0" indent="0"/>
            <a:r>
              <a:rPr lang="en-US" b="0" dirty="0" smtClean="0"/>
              <a:t>Court found “no expertise relating to child development nor has he conducted any empirical research concerning same.” </a:t>
            </a:r>
          </a:p>
          <a:p>
            <a:pPr marL="0" indent="0"/>
            <a:r>
              <a:rPr lang="en-US" dirty="0" smtClean="0"/>
              <a:t>COURT SAYS: NO</a:t>
            </a:r>
          </a:p>
        </p:txBody>
      </p:sp>
    </p:spTree>
    <p:extLst>
      <p:ext uri="{BB962C8B-B14F-4D97-AF65-F5344CB8AC3E}">
        <p14:creationId xmlns:p14="http://schemas.microsoft.com/office/powerpoint/2010/main" val="14089981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Trial court decision</a:t>
            </a:r>
            <a:endParaRPr lang="en-US" dirty="0"/>
          </a:p>
        </p:txBody>
      </p:sp>
      <p:sp>
        <p:nvSpPr>
          <p:cNvPr id="3" name="Content Placeholder 2"/>
          <p:cNvSpPr>
            <a:spLocks noGrp="1"/>
          </p:cNvSpPr>
          <p:nvPr>
            <p:ph idx="1"/>
          </p:nvPr>
        </p:nvSpPr>
        <p:spPr/>
        <p:txBody>
          <a:bodyPr/>
          <a:lstStyle/>
          <a:p>
            <a:r>
              <a:rPr lang="en-US" dirty="0" smtClean="0"/>
              <a:t>Five of eight were kicked out</a:t>
            </a:r>
          </a:p>
          <a:p>
            <a:r>
              <a:rPr lang="en-US" dirty="0" smtClean="0"/>
              <a:t>Finding s of fact </a:t>
            </a:r>
            <a:endParaRPr lang="en-US" b="0" dirty="0"/>
          </a:p>
          <a:p>
            <a:pPr>
              <a:buFontTx/>
              <a:buChar char="-"/>
            </a:pPr>
            <a:r>
              <a:rPr lang="en-US" b="0" dirty="0" smtClean="0"/>
              <a:t>Sex or sexual orientation do not affect capacity to be a parent</a:t>
            </a:r>
          </a:p>
          <a:p>
            <a:pPr>
              <a:buFontTx/>
              <a:buChar char="-"/>
            </a:pPr>
            <a:r>
              <a:rPr lang="en-US" b="0" dirty="0" smtClean="0"/>
              <a:t>Consensus in mainstream scientific communities </a:t>
            </a:r>
          </a:p>
          <a:p>
            <a:pPr>
              <a:buFontTx/>
              <a:buChar char="-"/>
            </a:pPr>
            <a:r>
              <a:rPr lang="en-US" b="0" dirty="0" smtClean="0"/>
              <a:t>Children raised by gay and lesbian parents are as well-adjusted</a:t>
            </a:r>
          </a:p>
          <a:p>
            <a:pPr>
              <a:buFontTx/>
              <a:buChar char="-"/>
            </a:pPr>
            <a:r>
              <a:rPr lang="en-US" b="0" dirty="0" smtClean="0"/>
              <a:t>Well-established that children do not need a parent of each gender</a:t>
            </a:r>
            <a:endParaRPr lang="en-US" dirty="0" smtClean="0"/>
          </a:p>
        </p:txBody>
      </p:sp>
    </p:spTree>
    <p:extLst>
      <p:ext uri="{BB962C8B-B14F-4D97-AF65-F5344CB8AC3E}">
        <p14:creationId xmlns:p14="http://schemas.microsoft.com/office/powerpoint/2010/main" val="20106538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05154"/>
          </a:xfrm>
        </p:spPr>
        <p:txBody>
          <a:bodyPr/>
          <a:lstStyle/>
          <a:p>
            <a:r>
              <a:rPr lang="en-US" dirty="0"/>
              <a:t>Social Science in the Racial Justice Civil Rights </a:t>
            </a:r>
            <a:r>
              <a:rPr lang="en-US" dirty="0" smtClean="0"/>
              <a:t>movement</a:t>
            </a:r>
            <a:endParaRPr lang="en-US" dirty="0"/>
          </a:p>
        </p:txBody>
      </p:sp>
      <p:sp>
        <p:nvSpPr>
          <p:cNvPr id="3" name="Content Placeholder 2"/>
          <p:cNvSpPr>
            <a:spLocks noGrp="1"/>
          </p:cNvSpPr>
          <p:nvPr>
            <p:ph idx="1"/>
          </p:nvPr>
        </p:nvSpPr>
        <p:spPr>
          <a:xfrm>
            <a:off x="838200" y="1828800"/>
            <a:ext cx="5562600" cy="3156477"/>
          </a:xfrm>
        </p:spPr>
        <p:txBody>
          <a:bodyPr>
            <a:normAutofit/>
          </a:bodyPr>
          <a:lstStyle/>
          <a:p>
            <a:pPr marL="0" indent="0"/>
            <a:r>
              <a:rPr lang="en-US" sz="1800" b="0" dirty="0"/>
              <a:t>Social scientists have played a major part in important civil rights litigation and public policy for </a:t>
            </a:r>
            <a:r>
              <a:rPr lang="en-US" sz="1800" b="0" dirty="0" smtClean="0"/>
              <a:t>decades</a:t>
            </a:r>
          </a:p>
          <a:p>
            <a:pPr>
              <a:buFont typeface="Arial" pitchFamily="34" charset="0"/>
              <a:buChar char="•"/>
            </a:pPr>
            <a:r>
              <a:rPr lang="en-US" sz="1800" b="0" i="1" dirty="0" smtClean="0"/>
              <a:t>Sweatt v. University of Texas </a:t>
            </a:r>
            <a:r>
              <a:rPr lang="en-US" sz="1800" b="0" dirty="0" smtClean="0"/>
              <a:t>(1946)</a:t>
            </a:r>
          </a:p>
          <a:p>
            <a:pPr>
              <a:buFont typeface="Arial" pitchFamily="34" charset="0"/>
              <a:buChar char="•"/>
            </a:pPr>
            <a:r>
              <a:rPr lang="en-US" sz="1800" b="0" i="1" dirty="0" smtClean="0"/>
              <a:t>Brown v. Board of Education </a:t>
            </a:r>
            <a:r>
              <a:rPr lang="en-US" sz="1800" b="0" dirty="0" smtClean="0"/>
              <a:t>(1954)</a:t>
            </a:r>
          </a:p>
          <a:p>
            <a:pPr>
              <a:buFont typeface="Arial" pitchFamily="34" charset="0"/>
              <a:buChar char="•"/>
            </a:pPr>
            <a:r>
              <a:rPr lang="en-US" sz="1800" b="0" i="1" dirty="0" smtClean="0"/>
              <a:t>Fischer v. University of Texas </a:t>
            </a:r>
            <a:r>
              <a:rPr lang="en-US" sz="1800" b="0" dirty="0" smtClean="0"/>
              <a:t>(2012)</a:t>
            </a:r>
          </a:p>
        </p:txBody>
      </p:sp>
      <p:pic>
        <p:nvPicPr>
          <p:cNvPr id="5" name="Picture 4" descr="http://1.bp.blogspot.com/_Y8NRq7HEOf8/S8W8F8butJI/AAAAAAAABf8/QGRkrb3RaXA/s400/hank-walker-naacp-lawyer-thurgood-marshall-posing-in-front-of-the-us-supreme-court-building.jpg"/>
          <p:cNvPicPr/>
          <p:nvPr/>
        </p:nvPicPr>
        <p:blipFill>
          <a:blip r:embed="rId3">
            <a:extLst>
              <a:ext uri="{28A0092B-C50C-407E-A947-70E740481C1C}">
                <a14:useLocalDpi xmlns:a14="http://schemas.microsoft.com/office/drawing/2010/main" val="0"/>
              </a:ext>
            </a:extLst>
          </a:blip>
          <a:srcRect/>
          <a:stretch>
            <a:fillRect/>
          </a:stretch>
        </p:blipFill>
        <p:spPr bwMode="auto">
          <a:xfrm>
            <a:off x="6343650" y="1760220"/>
            <a:ext cx="2419350" cy="3063240"/>
          </a:xfrm>
          <a:prstGeom prst="rect">
            <a:avLst/>
          </a:prstGeom>
          <a:noFill/>
          <a:ln>
            <a:noFill/>
          </a:ln>
        </p:spPr>
      </p:pic>
    </p:spTree>
    <p:extLst>
      <p:ext uri="{BB962C8B-B14F-4D97-AF65-F5344CB8AC3E}">
        <p14:creationId xmlns:p14="http://schemas.microsoft.com/office/powerpoint/2010/main" val="215895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Iowa supreme court</a:t>
            </a:r>
            <a:endParaRPr lang="en-US" dirty="0"/>
          </a:p>
        </p:txBody>
      </p:sp>
      <p:sp>
        <p:nvSpPr>
          <p:cNvPr id="3" name="Content Placeholder 2"/>
          <p:cNvSpPr>
            <a:spLocks noGrp="1"/>
          </p:cNvSpPr>
          <p:nvPr>
            <p:ph idx="1"/>
          </p:nvPr>
        </p:nvSpPr>
        <p:spPr>
          <a:xfrm>
            <a:off x="822960" y="1100628"/>
            <a:ext cx="5577840" cy="3579849"/>
          </a:xfrm>
        </p:spPr>
        <p:txBody>
          <a:bodyPr/>
          <a:lstStyle/>
          <a:p>
            <a:pPr marL="0" indent="0"/>
            <a:r>
              <a:rPr lang="en-US" b="0" dirty="0" smtClean="0"/>
              <a:t>Another way social scientists participated in the </a:t>
            </a:r>
            <a:r>
              <a:rPr lang="en-US" b="0" i="1" dirty="0" smtClean="0"/>
              <a:t>Varnum </a:t>
            </a:r>
            <a:r>
              <a:rPr lang="en-US" b="0" dirty="0" smtClean="0"/>
              <a:t>case was by signing onto a friend-of-the-court brief </a:t>
            </a:r>
          </a:p>
          <a:p>
            <a:pPr>
              <a:buFontTx/>
              <a:buChar char="-"/>
            </a:pPr>
            <a:r>
              <a:rPr lang="en-US" b="0" dirty="0" smtClean="0"/>
              <a:t>Social Science Academics and Associations</a:t>
            </a:r>
          </a:p>
          <a:p>
            <a:pPr>
              <a:buFontTx/>
              <a:buChar char="-"/>
            </a:pPr>
            <a:r>
              <a:rPr lang="en-US" b="0" dirty="0" smtClean="0"/>
              <a:t>National Association of Social Workers</a:t>
            </a:r>
          </a:p>
          <a:p>
            <a:pPr>
              <a:buFontTx/>
              <a:buChar char="-"/>
            </a:pPr>
            <a:r>
              <a:rPr lang="en-US" b="0" dirty="0" smtClean="0"/>
              <a:t>American Psychological Association</a:t>
            </a:r>
          </a:p>
          <a:p>
            <a:pPr>
              <a:buFontTx/>
              <a:buChar char="-"/>
            </a:pPr>
            <a:endParaRPr lang="en-US" b="0" dirty="0"/>
          </a:p>
          <a:p>
            <a:pPr marL="0" indent="0"/>
            <a:r>
              <a:rPr lang="en-US" b="0" dirty="0" smtClean="0"/>
              <a:t>In the end, the Supreme Court affirmed trial court ruling resulting in marriage equality. </a:t>
            </a:r>
            <a:endParaRPr lang="en-US" b="0" dirty="0" smtClean="0">
              <a:sym typeface="Wingdings" pitchFamily="2" charset="2"/>
            </a:endParaRPr>
          </a:p>
        </p:txBody>
      </p:sp>
      <p:pic>
        <p:nvPicPr>
          <p:cNvPr id="5" name="Picture 4" descr="https://encrypted-tbn1.gstatic.com/images?q=tbn:ANd9GcSzPXaJXEEIpUHRBzyAZZcmWwPuWTbUq-2R5wTgekewBjMhvr0a"/>
          <p:cNvPicPr/>
          <p:nvPr/>
        </p:nvPicPr>
        <p:blipFill>
          <a:blip r:embed="rId2">
            <a:extLst>
              <a:ext uri="{28A0092B-C50C-407E-A947-70E740481C1C}">
                <a14:useLocalDpi xmlns:a14="http://schemas.microsoft.com/office/drawing/2010/main" val="0"/>
              </a:ext>
            </a:extLst>
          </a:blip>
          <a:srcRect/>
          <a:stretch>
            <a:fillRect/>
          </a:stretch>
        </p:blipFill>
        <p:spPr bwMode="auto">
          <a:xfrm>
            <a:off x="6248400" y="2921000"/>
            <a:ext cx="2560320" cy="1778000"/>
          </a:xfrm>
          <a:prstGeom prst="rect">
            <a:avLst/>
          </a:prstGeom>
          <a:noFill/>
          <a:ln>
            <a:noFill/>
          </a:ln>
        </p:spPr>
      </p:pic>
    </p:spTree>
    <p:extLst>
      <p:ext uri="{BB962C8B-B14F-4D97-AF65-F5344CB8AC3E}">
        <p14:creationId xmlns:p14="http://schemas.microsoft.com/office/powerpoint/2010/main" val="208476363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 litigation after varnum</a:t>
            </a:r>
            <a:endParaRPr lang="en-US" dirty="0"/>
          </a:p>
        </p:txBody>
      </p:sp>
      <p:sp>
        <p:nvSpPr>
          <p:cNvPr id="3" name="Content Placeholder 2"/>
          <p:cNvSpPr>
            <a:spLocks noGrp="1"/>
          </p:cNvSpPr>
          <p:nvPr>
            <p:ph idx="1"/>
          </p:nvPr>
        </p:nvSpPr>
        <p:spPr/>
        <p:txBody>
          <a:bodyPr/>
          <a:lstStyle/>
          <a:p>
            <a:pPr marL="0" indent="0"/>
            <a:r>
              <a:rPr lang="en-US" b="0" dirty="0" smtClean="0"/>
              <a:t>With the success of the </a:t>
            </a:r>
            <a:r>
              <a:rPr lang="en-US" b="0" i="1" dirty="0" smtClean="0"/>
              <a:t>Varnum</a:t>
            </a:r>
            <a:r>
              <a:rPr lang="en-US" b="0" dirty="0" smtClean="0"/>
              <a:t> case, the marriage litigation cases  that followed also included the social science parenting data</a:t>
            </a:r>
          </a:p>
          <a:p>
            <a:pPr>
              <a:buFont typeface="Arial" pitchFamily="34" charset="0"/>
              <a:buChar char="•"/>
            </a:pPr>
            <a:r>
              <a:rPr lang="en-US" b="0" dirty="0" smtClean="0"/>
              <a:t>DOMA cases before Supreme Court</a:t>
            </a:r>
          </a:p>
          <a:p>
            <a:pPr>
              <a:buFont typeface="Arial" pitchFamily="34" charset="0"/>
              <a:buChar char="•"/>
            </a:pPr>
            <a:r>
              <a:rPr lang="en-US" b="0" dirty="0" smtClean="0"/>
              <a:t>Prop 8 case before Supreme Court</a:t>
            </a:r>
          </a:p>
          <a:p>
            <a:pPr>
              <a:buFont typeface="Arial" pitchFamily="34" charset="0"/>
              <a:buChar char="•"/>
            </a:pPr>
            <a:r>
              <a:rPr lang="en-US" b="0" dirty="0" smtClean="0"/>
              <a:t>Illinois  marriage case </a:t>
            </a:r>
            <a:r>
              <a:rPr lang="en-US" b="0" i="1" dirty="0" smtClean="0"/>
              <a:t>Darby v. Orr</a:t>
            </a:r>
            <a:endParaRPr lang="en-US" b="0" i="1" dirty="0"/>
          </a:p>
          <a:p>
            <a:pPr>
              <a:buFont typeface="Arial" pitchFamily="34" charset="0"/>
              <a:buChar char="•"/>
            </a:pPr>
            <a:r>
              <a:rPr lang="en-US" b="0" dirty="0" smtClean="0"/>
              <a:t>New Jersey marriage case </a:t>
            </a:r>
            <a:r>
              <a:rPr lang="en-US" b="0" i="1" dirty="0" smtClean="0"/>
              <a:t>Garden State Equality, et al. v. Dow, et al. </a:t>
            </a:r>
            <a:endParaRPr lang="en-US" b="0"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71800" y="3105763"/>
            <a:ext cx="2671763" cy="1666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300053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parenting research</a:t>
            </a:r>
            <a:endParaRPr lang="en-US" dirty="0"/>
          </a:p>
        </p:txBody>
      </p:sp>
      <p:sp>
        <p:nvSpPr>
          <p:cNvPr id="3" name="Text Placeholder 2"/>
          <p:cNvSpPr>
            <a:spLocks noGrp="1"/>
          </p:cNvSpPr>
          <p:nvPr>
            <p:ph type="body" idx="1"/>
          </p:nvPr>
        </p:nvSpPr>
        <p:spPr/>
        <p:txBody>
          <a:bodyPr/>
          <a:lstStyle/>
          <a:p>
            <a:r>
              <a:rPr lang="en-US" dirty="0" smtClean="0"/>
              <a:t>Policy &amp; advocacy</a:t>
            </a:r>
            <a:endParaRPr lang="en-US" dirty="0"/>
          </a:p>
        </p:txBody>
      </p:sp>
    </p:spTree>
    <p:extLst>
      <p:ext uri="{BB962C8B-B14F-4D97-AF65-F5344CB8AC3E}">
        <p14:creationId xmlns:p14="http://schemas.microsoft.com/office/powerpoint/2010/main" val="51090119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Response from Policy makers</a:t>
            </a:r>
            <a:endParaRPr lang="en-US" dirty="0"/>
          </a:p>
        </p:txBody>
      </p:sp>
      <p:sp>
        <p:nvSpPr>
          <p:cNvPr id="3" name="Content Placeholder 2"/>
          <p:cNvSpPr>
            <a:spLocks noGrp="1"/>
          </p:cNvSpPr>
          <p:nvPr>
            <p:ph idx="1"/>
          </p:nvPr>
        </p:nvSpPr>
        <p:spPr>
          <a:xfrm>
            <a:off x="822960" y="1100628"/>
            <a:ext cx="4892040" cy="3579849"/>
          </a:xfrm>
        </p:spPr>
        <p:txBody>
          <a:bodyPr>
            <a:normAutofit/>
          </a:bodyPr>
          <a:lstStyle/>
          <a:p>
            <a:pPr marL="0" indent="0"/>
            <a:r>
              <a:rPr lang="en-US" sz="1800" b="0" dirty="0" smtClean="0"/>
              <a:t>Being able to show that LGBT families s exist </a:t>
            </a:r>
            <a:r>
              <a:rPr lang="en-US" sz="1800" b="0" dirty="0" smtClean="0">
                <a:sym typeface="Wingdings" pitchFamily="2" charset="2"/>
              </a:rPr>
              <a:t> highlight impact of laws</a:t>
            </a:r>
          </a:p>
          <a:p>
            <a:pPr>
              <a:buFont typeface="Arial" pitchFamily="34" charset="0"/>
              <a:buChar char="•"/>
            </a:pPr>
            <a:r>
              <a:rPr lang="en-US" sz="1800" b="0" dirty="0" smtClean="0">
                <a:sym typeface="Wingdings" pitchFamily="2" charset="2"/>
              </a:rPr>
              <a:t>Adoption bans</a:t>
            </a:r>
          </a:p>
          <a:p>
            <a:pPr>
              <a:buFont typeface="Arial" pitchFamily="34" charset="0"/>
              <a:buChar char="•"/>
            </a:pPr>
            <a:r>
              <a:rPr lang="en-US" sz="1800" b="0" dirty="0" smtClean="0">
                <a:sym typeface="Wingdings" pitchFamily="2" charset="2"/>
              </a:rPr>
              <a:t>Marriage and relationship recognition hearings</a:t>
            </a:r>
          </a:p>
          <a:p>
            <a:r>
              <a:rPr lang="en-US" sz="1800" b="0" dirty="0" smtClean="0"/>
              <a:t>LGBT families are just like other families</a:t>
            </a:r>
          </a:p>
          <a:p>
            <a:pPr>
              <a:buFont typeface="Arial" pitchFamily="34" charset="0"/>
              <a:buChar char="•"/>
            </a:pPr>
            <a:r>
              <a:rPr lang="en-US" sz="1800" b="0" dirty="0"/>
              <a:t>Shift away from whether it is “good for kids” to have LGBT parents</a:t>
            </a:r>
          </a:p>
          <a:p>
            <a:pPr>
              <a:buFont typeface="Arial" pitchFamily="34" charset="0"/>
              <a:buChar char="•"/>
            </a:pPr>
            <a:r>
              <a:rPr lang="en-US" sz="1800" b="0" dirty="0" smtClean="0"/>
              <a:t>Need legal protections</a:t>
            </a: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15000" y="838200"/>
            <a:ext cx="3209925" cy="4133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2462291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Double edged sword</a:t>
            </a:r>
            <a:endParaRPr lang="en-US" dirty="0"/>
          </a:p>
        </p:txBody>
      </p:sp>
      <p:sp>
        <p:nvSpPr>
          <p:cNvPr id="3" name="Text Placeholder 2"/>
          <p:cNvSpPr>
            <a:spLocks noGrp="1"/>
          </p:cNvSpPr>
          <p:nvPr>
            <p:ph type="body" idx="1"/>
          </p:nvPr>
        </p:nvSpPr>
        <p:spPr/>
        <p:txBody>
          <a:bodyPr/>
          <a:lstStyle/>
          <a:p>
            <a:r>
              <a:rPr lang="en-US" dirty="0" smtClean="0"/>
              <a:t>using research in policy &amp; advocacy</a:t>
            </a:r>
            <a:endParaRPr lang="en-US" dirty="0"/>
          </a:p>
        </p:txBody>
      </p:sp>
    </p:spTree>
    <p:extLst>
      <p:ext uri="{BB962C8B-B14F-4D97-AF65-F5344CB8AC3E}">
        <p14:creationId xmlns:p14="http://schemas.microsoft.com/office/powerpoint/2010/main" val="293461998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makes a good study</a:t>
            </a:r>
            <a:endParaRPr lang="en-US" dirty="0"/>
          </a:p>
        </p:txBody>
      </p:sp>
      <p:sp>
        <p:nvSpPr>
          <p:cNvPr id="4" name="AutoShape 2" descr="http://wp.patheos.com.s3.amazonaws.com/blogs/blackwhiteandgray/files/2011/10/Mark-Regnerus.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wp.patheos.com.s3.amazonaws.com/blogs/blackwhiteandgray/files/2011/10/Mark-Regnerus.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wp.patheos.com.s3.amazonaws.com/blogs/blackwhiteandgray/files/2011/10/Mark-Regnerus.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 name="TextBox 8"/>
          <p:cNvSpPr txBox="1"/>
          <p:nvPr/>
        </p:nvSpPr>
        <p:spPr>
          <a:xfrm>
            <a:off x="765175" y="990600"/>
            <a:ext cx="4114800" cy="2862322"/>
          </a:xfrm>
          <a:prstGeom prst="rect">
            <a:avLst/>
          </a:prstGeom>
          <a:noFill/>
        </p:spPr>
        <p:txBody>
          <a:bodyPr wrap="square" rtlCol="0">
            <a:spAutoFit/>
          </a:bodyPr>
          <a:lstStyle/>
          <a:p>
            <a:pPr marL="285750" indent="-285750">
              <a:buFont typeface="Arial" pitchFamily="34" charset="0"/>
              <a:buChar char="•"/>
            </a:pPr>
            <a:r>
              <a:rPr lang="en-US" sz="2000" dirty="0" smtClean="0"/>
              <a:t>Well-articulated research question</a:t>
            </a:r>
          </a:p>
          <a:p>
            <a:pPr marL="285750" indent="-285750">
              <a:buFont typeface="Arial" pitchFamily="34" charset="0"/>
              <a:buChar char="•"/>
            </a:pPr>
            <a:r>
              <a:rPr lang="en-US" sz="2000" dirty="0" smtClean="0"/>
              <a:t>Studies what it purports to study</a:t>
            </a:r>
          </a:p>
          <a:p>
            <a:pPr marL="285750" indent="-285750">
              <a:buFont typeface="Arial" pitchFamily="34" charset="0"/>
              <a:buChar char="•"/>
            </a:pPr>
            <a:r>
              <a:rPr lang="en-US" sz="2000" dirty="0" smtClean="0"/>
              <a:t>Validated measures</a:t>
            </a:r>
          </a:p>
          <a:p>
            <a:pPr marL="285750" indent="-285750">
              <a:buFont typeface="Arial" pitchFamily="34" charset="0"/>
              <a:buChar char="•"/>
            </a:pPr>
            <a:r>
              <a:rPr lang="en-US" sz="2000" dirty="0" smtClean="0"/>
              <a:t>Appropriate data analysis</a:t>
            </a:r>
          </a:p>
          <a:p>
            <a:pPr marL="285750" indent="-285750">
              <a:buFont typeface="Arial" pitchFamily="34" charset="0"/>
              <a:buChar char="•"/>
            </a:pPr>
            <a:r>
              <a:rPr lang="en-US" sz="2000" dirty="0" smtClean="0"/>
              <a:t>Apples to apples</a:t>
            </a:r>
          </a:p>
          <a:p>
            <a:pPr marL="285750" indent="-285750">
              <a:buFont typeface="Arial" pitchFamily="34" charset="0"/>
              <a:buChar char="•"/>
            </a:pPr>
            <a:endParaRPr lang="en-US" sz="2000" dirty="0"/>
          </a:p>
          <a:p>
            <a:pPr marL="285750" indent="-285750">
              <a:buFont typeface="Arial" pitchFamily="34" charset="0"/>
              <a:buChar char="•"/>
            </a:pPr>
            <a:endParaRPr lang="en-US" sz="2000" dirty="0" smtClean="0"/>
          </a:p>
          <a:p>
            <a:r>
              <a:rPr lang="en-US" sz="2000" dirty="0" smtClean="0"/>
              <a:t>But it is harder than it looks!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990600"/>
            <a:ext cx="4038600" cy="32872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6607176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in using this work</a:t>
            </a:r>
            <a:endParaRPr lang="en-US" dirty="0"/>
          </a:p>
        </p:txBody>
      </p:sp>
      <p:sp>
        <p:nvSpPr>
          <p:cNvPr id="3" name="Content Placeholder 2"/>
          <p:cNvSpPr>
            <a:spLocks noGrp="1"/>
          </p:cNvSpPr>
          <p:nvPr>
            <p:ph idx="1"/>
          </p:nvPr>
        </p:nvSpPr>
        <p:spPr/>
        <p:txBody>
          <a:bodyPr>
            <a:normAutofit/>
          </a:bodyPr>
          <a:lstStyle/>
          <a:p>
            <a:pPr>
              <a:buClr>
                <a:schemeClr val="accent2"/>
              </a:buClr>
              <a:buFont typeface="+mj-lt"/>
              <a:buAutoNum type="arabicPeriod"/>
            </a:pPr>
            <a:r>
              <a:rPr lang="en-US" sz="1800" b="0" dirty="0" smtClean="0"/>
              <a:t>The public’s understanding of statistics and the research process is limited</a:t>
            </a:r>
            <a:endParaRPr lang="en-US" sz="1800" b="0" dirty="0"/>
          </a:p>
          <a:p>
            <a:pPr>
              <a:buClr>
                <a:schemeClr val="accent2"/>
              </a:buClr>
              <a:buFont typeface="+mj-lt"/>
              <a:buAutoNum type="arabicPeriod"/>
            </a:pPr>
            <a:r>
              <a:rPr lang="en-US" sz="1800" b="0" dirty="0" smtClean="0"/>
              <a:t>Researchers, by default, admit our limitations and are asked to make predictions, broader conclusions about our work</a:t>
            </a:r>
          </a:p>
          <a:p>
            <a:pPr>
              <a:buClr>
                <a:schemeClr val="accent2"/>
              </a:buClr>
              <a:buFont typeface="+mj-lt"/>
              <a:buAutoNum type="arabicPeriod"/>
            </a:pPr>
            <a:r>
              <a:rPr lang="en-US" sz="1800" b="0" dirty="0" smtClean="0"/>
              <a:t>Funding sources can be scrutinized</a:t>
            </a:r>
          </a:p>
        </p:txBody>
      </p:sp>
      <p:sp>
        <p:nvSpPr>
          <p:cNvPr id="4" name="AutoShape 2" descr="http://wp.patheos.com.s3.amazonaws.com/blogs/blackwhiteandgray/files/2011/10/Mark-Regnerus.p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5" name="AutoShape 4" descr="http://wp.patheos.com.s3.amazonaws.com/blogs/blackwhiteandgray/files/2011/10/Mark-Regnerus.p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6" name="AutoShape 6" descr="http://wp.patheos.com.s3.amazonaws.com/blogs/blackwhiteandgray/files/2011/10/Mark-Regnerus.png"/>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2382857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of one study</a:t>
            </a:r>
            <a:endParaRPr lang="en-US" dirty="0"/>
          </a:p>
        </p:txBody>
      </p:sp>
      <p:sp>
        <p:nvSpPr>
          <p:cNvPr id="3" name="Content Placeholder 2"/>
          <p:cNvSpPr>
            <a:spLocks noGrp="1"/>
          </p:cNvSpPr>
          <p:nvPr>
            <p:ph idx="1"/>
          </p:nvPr>
        </p:nvSpPr>
        <p:spPr>
          <a:xfrm>
            <a:off x="822960" y="1100629"/>
            <a:ext cx="7520940" cy="575772"/>
          </a:xfrm>
        </p:spPr>
        <p:txBody>
          <a:bodyPr>
            <a:normAutofit lnSpcReduction="10000"/>
          </a:bodyPr>
          <a:lstStyle/>
          <a:p>
            <a:pPr marL="0" indent="0"/>
            <a:r>
              <a:rPr lang="en-US" dirty="0"/>
              <a:t>Impact of “poor research” can be far </a:t>
            </a:r>
            <a:r>
              <a:rPr lang="en-US" dirty="0" smtClean="0"/>
              <a:t>reaching </a:t>
            </a:r>
            <a:r>
              <a:rPr lang="en-US" dirty="0" smtClean="0">
                <a:sym typeface="Wingdings" pitchFamily="2" charset="2"/>
              </a:rPr>
              <a:t> a single research paper can undermine 30 years of good work</a:t>
            </a:r>
            <a:endParaRPr lang="en-US" dirty="0"/>
          </a:p>
        </p:txBody>
      </p:sp>
      <p:sp>
        <p:nvSpPr>
          <p:cNvPr id="4" name="Content Placeholder 2"/>
          <p:cNvSpPr txBox="1">
            <a:spLocks/>
          </p:cNvSpPr>
          <p:nvPr/>
        </p:nvSpPr>
        <p:spPr>
          <a:xfrm>
            <a:off x="838200" y="1676400"/>
            <a:ext cx="7520940" cy="3579849"/>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en-US" b="0" dirty="0" smtClean="0">
                <a:sym typeface="Wingdings" pitchFamily="2" charset="2"/>
              </a:rPr>
              <a:t>In September 2010, Witherspoon Institute president wrote “It would be great to have this [study] before major decisions of the Supreme Court.” </a:t>
            </a:r>
          </a:p>
          <a:p>
            <a:pPr>
              <a:buFont typeface="Arial" pitchFamily="34" charset="0"/>
              <a:buChar char="•"/>
            </a:pPr>
            <a:r>
              <a:rPr lang="en-US" b="0" dirty="0" smtClean="0">
                <a:sym typeface="Wingdings" pitchFamily="2" charset="2"/>
              </a:rPr>
              <a:t>In April 2011, he further said, “It is essential that the necessary data be gathered to settled the question in the forum of public debate about what kinds of family arrangements are best for society… we are confident that the traditional understanding of marriage will be vindicated by this study as long as it is done honestly and well.” </a:t>
            </a:r>
          </a:p>
          <a:p>
            <a:pPr>
              <a:buFont typeface="Arial" pitchFamily="34" charset="0"/>
              <a:buChar char="•"/>
            </a:pPr>
            <a:r>
              <a:rPr lang="en-US" b="0" dirty="0" smtClean="0">
                <a:sym typeface="Wingdings" pitchFamily="2" charset="2"/>
              </a:rPr>
              <a:t>February 2012, paper was submitted to </a:t>
            </a:r>
            <a:r>
              <a:rPr lang="en-US" b="0" i="1" dirty="0" smtClean="0">
                <a:sym typeface="Wingdings" pitchFamily="2" charset="2"/>
              </a:rPr>
              <a:t>Social Science Research</a:t>
            </a:r>
          </a:p>
          <a:p>
            <a:pPr>
              <a:buFont typeface="Arial" pitchFamily="34" charset="0"/>
              <a:buChar char="•"/>
            </a:pPr>
            <a:r>
              <a:rPr lang="en-US" b="0" dirty="0" smtClean="0">
                <a:sym typeface="Wingdings" pitchFamily="2" charset="2"/>
              </a:rPr>
              <a:t>March 2012, paper was accepted; July 2012 published </a:t>
            </a:r>
          </a:p>
          <a:p>
            <a:pPr>
              <a:buFont typeface="Arial" pitchFamily="34" charset="0"/>
              <a:buChar char="•"/>
            </a:pPr>
            <a:r>
              <a:rPr lang="en-US" b="0" dirty="0" smtClean="0">
                <a:sym typeface="Wingdings" pitchFamily="2" charset="2"/>
              </a:rPr>
              <a:t>Swift response from academics and professional associations, American Sociological Association</a:t>
            </a:r>
          </a:p>
          <a:p>
            <a:pPr>
              <a:buFont typeface="Arial" pitchFamily="34" charset="0"/>
              <a:buChar char="•"/>
            </a:pPr>
            <a:r>
              <a:rPr lang="en-US" b="0" dirty="0" smtClean="0">
                <a:sym typeface="Wingdings" pitchFamily="2" charset="2"/>
              </a:rPr>
              <a:t>Immediate take up by equality opponents, including in briefs and legislative hearings</a:t>
            </a:r>
            <a:endParaRPr lang="en-US" dirty="0"/>
          </a:p>
        </p:txBody>
      </p:sp>
    </p:spTree>
    <p:extLst>
      <p:ext uri="{BB962C8B-B14F-4D97-AF65-F5344CB8AC3E}">
        <p14:creationId xmlns:p14="http://schemas.microsoft.com/office/powerpoint/2010/main" val="1188173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bad apple</a:t>
            </a:r>
            <a:endParaRPr lang="en-US" dirty="0"/>
          </a:p>
        </p:txBody>
      </p:sp>
      <p:sp>
        <p:nvSpPr>
          <p:cNvPr id="3" name="Content Placeholder 2"/>
          <p:cNvSpPr>
            <a:spLocks noGrp="1"/>
          </p:cNvSpPr>
          <p:nvPr>
            <p:ph idx="1"/>
          </p:nvPr>
        </p:nvSpPr>
        <p:spPr/>
        <p:txBody>
          <a:bodyPr>
            <a:normAutofit/>
          </a:bodyPr>
          <a:lstStyle/>
          <a:p>
            <a:pPr marL="0" indent="0"/>
            <a:r>
              <a:rPr lang="en-US" dirty="0" smtClean="0"/>
              <a:t>What was problematic about this study? </a:t>
            </a:r>
            <a:endParaRPr lang="en-US" dirty="0" smtClean="0">
              <a:sym typeface="Wingdings" pitchFamily="2" charset="2"/>
            </a:endParaRPr>
          </a:p>
          <a:p>
            <a:pPr>
              <a:buFont typeface="Arial" pitchFamily="34" charset="0"/>
              <a:buChar char="•"/>
            </a:pPr>
            <a:r>
              <a:rPr lang="en-US" b="0" dirty="0" smtClean="0">
                <a:sym typeface="Wingdings" pitchFamily="2" charset="2"/>
              </a:rPr>
              <a:t>Insufficient data</a:t>
            </a:r>
          </a:p>
          <a:p>
            <a:pPr>
              <a:buFont typeface="Arial" pitchFamily="34" charset="0"/>
              <a:buChar char="•"/>
            </a:pPr>
            <a:r>
              <a:rPr lang="en-US" b="0" dirty="0" err="1" smtClean="0">
                <a:sym typeface="Wingdings" pitchFamily="2" charset="2"/>
              </a:rPr>
              <a:t>Unvalidated</a:t>
            </a:r>
            <a:r>
              <a:rPr lang="en-US" b="0" dirty="0" smtClean="0">
                <a:sym typeface="Wingdings" pitchFamily="2" charset="2"/>
              </a:rPr>
              <a:t> questionnaire</a:t>
            </a:r>
          </a:p>
          <a:p>
            <a:pPr>
              <a:buFont typeface="Arial" pitchFamily="34" charset="0"/>
              <a:buChar char="•"/>
            </a:pPr>
            <a:r>
              <a:rPr lang="en-US" b="0" dirty="0" smtClean="0">
                <a:sym typeface="Wingdings" pitchFamily="2" charset="2"/>
              </a:rPr>
              <a:t>Collapsed variables incorrectly</a:t>
            </a:r>
          </a:p>
          <a:p>
            <a:pPr>
              <a:buFont typeface="Arial" pitchFamily="34" charset="0"/>
              <a:buChar char="•"/>
            </a:pPr>
            <a:r>
              <a:rPr lang="en-US" b="0" dirty="0" smtClean="0">
                <a:sym typeface="Wingdings" pitchFamily="2" charset="2"/>
              </a:rPr>
              <a:t>“Signal in the noise”</a:t>
            </a:r>
            <a:endParaRPr lang="en-US" b="0" dirty="0">
              <a:sym typeface="Wingdings" pitchFamily="2" charset="2"/>
            </a:endParaRPr>
          </a:p>
          <a:p>
            <a:pPr>
              <a:buFont typeface="Arial" pitchFamily="34" charset="0"/>
              <a:buChar char="•"/>
            </a:pPr>
            <a:endParaRPr lang="en-US" b="0" dirty="0">
              <a:sym typeface="Wingdings" pitchFamily="2" charset="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3200400"/>
            <a:ext cx="5438775"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5353728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Need to go deeper and further</a:t>
            </a:r>
            <a:endParaRPr lang="en-US" dirty="0"/>
          </a:p>
        </p:txBody>
      </p:sp>
      <p:sp>
        <p:nvSpPr>
          <p:cNvPr id="3" name="Content Placeholder 2"/>
          <p:cNvSpPr>
            <a:spLocks noGrp="1"/>
          </p:cNvSpPr>
          <p:nvPr>
            <p:ph idx="1"/>
          </p:nvPr>
        </p:nvSpPr>
        <p:spPr/>
        <p:txBody>
          <a:bodyPr/>
          <a:lstStyle/>
          <a:p>
            <a:r>
              <a:rPr lang="en-US" b="0" dirty="0" smtClean="0"/>
              <a:t>More advanced sampling methods</a:t>
            </a:r>
          </a:p>
          <a:p>
            <a:r>
              <a:rPr lang="en-US" b="0" dirty="0" smtClean="0"/>
              <a:t>Self-reported data vs. outside </a:t>
            </a:r>
          </a:p>
          <a:p>
            <a:r>
              <a:rPr lang="en-US" b="0" dirty="0" smtClean="0"/>
              <a:t>Difficult to get a good “comparison” group</a:t>
            </a:r>
          </a:p>
          <a:p>
            <a:r>
              <a:rPr lang="en-US" b="0" dirty="0" smtClean="0"/>
              <a:t>Limited data about gay dads; nothing really about transgender parents</a:t>
            </a:r>
          </a:p>
          <a:p>
            <a:r>
              <a:rPr lang="en-US" b="0" dirty="0" smtClean="0"/>
              <a:t>Limited data about adoptive families</a:t>
            </a:r>
          </a:p>
          <a:p>
            <a:r>
              <a:rPr lang="en-US" b="0" dirty="0" smtClean="0"/>
              <a:t>Impact of LGBT policies, such as marriage equality </a:t>
            </a:r>
            <a:endParaRPr lang="en-US" b="0" dirty="0"/>
          </a:p>
        </p:txBody>
      </p:sp>
    </p:spTree>
    <p:extLst>
      <p:ext uri="{BB962C8B-B14F-4D97-AF65-F5344CB8AC3E}">
        <p14:creationId xmlns:p14="http://schemas.microsoft.com/office/powerpoint/2010/main" val="34503354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365760"/>
            <a:ext cx="7520940" cy="805154"/>
          </a:xfrm>
        </p:spPr>
        <p:txBody>
          <a:bodyPr/>
          <a:lstStyle/>
          <a:p>
            <a:r>
              <a:rPr lang="en-US" dirty="0"/>
              <a:t>Social Science in the </a:t>
            </a:r>
            <a:r>
              <a:rPr lang="en-US" dirty="0" smtClean="0"/>
              <a:t>LGBT Civil </a:t>
            </a:r>
            <a:r>
              <a:rPr lang="en-US" dirty="0"/>
              <a:t>Rights </a:t>
            </a:r>
            <a:r>
              <a:rPr lang="en-US" dirty="0" smtClean="0"/>
              <a:t>movement</a:t>
            </a:r>
            <a:endParaRPr lang="en-US" dirty="0"/>
          </a:p>
        </p:txBody>
      </p:sp>
      <p:sp>
        <p:nvSpPr>
          <p:cNvPr id="3" name="Content Placeholder 2"/>
          <p:cNvSpPr>
            <a:spLocks noGrp="1"/>
          </p:cNvSpPr>
          <p:nvPr>
            <p:ph idx="1"/>
          </p:nvPr>
        </p:nvSpPr>
        <p:spPr>
          <a:xfrm>
            <a:off x="838200" y="1524000"/>
            <a:ext cx="7467600" cy="3156477"/>
          </a:xfrm>
        </p:spPr>
        <p:txBody>
          <a:bodyPr>
            <a:normAutofit/>
          </a:bodyPr>
          <a:lstStyle/>
          <a:p>
            <a:pPr marL="0" indent="0"/>
            <a:r>
              <a:rPr lang="en-US" sz="1800" b="0" dirty="0"/>
              <a:t>Social </a:t>
            </a:r>
            <a:r>
              <a:rPr lang="en-US" sz="1800" b="0" dirty="0" smtClean="0"/>
              <a:t>scientists conduct </a:t>
            </a:r>
            <a:r>
              <a:rPr lang="en-US" sz="1800" b="0" dirty="0"/>
              <a:t>research on the LGBT community in a variety of </a:t>
            </a:r>
            <a:r>
              <a:rPr lang="en-US" sz="1800" b="0" dirty="0" smtClean="0"/>
              <a:t>areas. The </a:t>
            </a:r>
            <a:r>
              <a:rPr lang="en-US" sz="1800" b="0" dirty="0"/>
              <a:t>results </a:t>
            </a:r>
            <a:r>
              <a:rPr lang="en-US" sz="1800" b="0" dirty="0" smtClean="0"/>
              <a:t>often document </a:t>
            </a:r>
            <a:r>
              <a:rPr lang="en-US" sz="1800" b="0" dirty="0"/>
              <a:t>our “</a:t>
            </a:r>
            <a:r>
              <a:rPr lang="en-US" sz="1800" b="0" dirty="0" smtClean="0"/>
              <a:t>normalcy” </a:t>
            </a:r>
            <a:r>
              <a:rPr lang="en-US" sz="1800" b="0" dirty="0"/>
              <a:t>and </a:t>
            </a:r>
            <a:r>
              <a:rPr lang="en-US" sz="1800" b="0" dirty="0" smtClean="0"/>
              <a:t>the </a:t>
            </a:r>
            <a:r>
              <a:rPr lang="en-US" sz="1800" b="0" dirty="0"/>
              <a:t>harms that the LGBT community has suffered (and continues to suffer</a:t>
            </a:r>
            <a:r>
              <a:rPr lang="en-US" sz="1800" b="0" dirty="0" smtClean="0"/>
              <a:t>). </a:t>
            </a:r>
          </a:p>
          <a:p>
            <a:pPr marL="0" indent="0"/>
            <a:r>
              <a:rPr lang="en-US" sz="1800" b="0" dirty="0" smtClean="0"/>
              <a:t>The research is then used in:  </a:t>
            </a:r>
          </a:p>
          <a:p>
            <a:pPr>
              <a:buFont typeface="Arial" pitchFamily="34" charset="0"/>
              <a:buChar char="•"/>
            </a:pPr>
            <a:r>
              <a:rPr lang="en-US" sz="1800" b="0" dirty="0"/>
              <a:t>Position s</a:t>
            </a:r>
            <a:r>
              <a:rPr lang="en-US" sz="1800" b="0" dirty="0" smtClean="0"/>
              <a:t>tatements</a:t>
            </a:r>
          </a:p>
          <a:p>
            <a:pPr>
              <a:buFont typeface="Arial" pitchFamily="34" charset="0"/>
              <a:buChar char="•"/>
            </a:pPr>
            <a:r>
              <a:rPr lang="en-US" sz="1800" b="0" dirty="0"/>
              <a:t>Court testimony and </a:t>
            </a:r>
            <a:r>
              <a:rPr lang="en-US" sz="1800" b="0" dirty="0" smtClean="0"/>
              <a:t>declarations</a:t>
            </a:r>
          </a:p>
          <a:p>
            <a:pPr>
              <a:buFont typeface="Arial" pitchFamily="34" charset="0"/>
              <a:buChar char="•"/>
            </a:pPr>
            <a:r>
              <a:rPr lang="en-US" sz="1800" b="0" dirty="0"/>
              <a:t>Hearing testimony to executive agencies and congressional </a:t>
            </a:r>
            <a:r>
              <a:rPr lang="en-US" sz="1800" b="0" dirty="0" smtClean="0"/>
              <a:t>committees</a:t>
            </a:r>
          </a:p>
        </p:txBody>
      </p:sp>
    </p:spTree>
    <p:extLst>
      <p:ext uri="{BB962C8B-B14F-4D97-AF65-F5344CB8AC3E}">
        <p14:creationId xmlns:p14="http://schemas.microsoft.com/office/powerpoint/2010/main" val="257056953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Questions &amp; Discussion</a:t>
            </a:r>
            <a:endParaRPr lang="en-US" dirty="0"/>
          </a:p>
        </p:txBody>
      </p:sp>
      <p:sp>
        <p:nvSpPr>
          <p:cNvPr id="5" name="Subtitle 4"/>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2009601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 litigation, generally</a:t>
            </a:r>
            <a:endParaRPr lang="en-US" dirty="0"/>
          </a:p>
        </p:txBody>
      </p:sp>
      <p:sp>
        <p:nvSpPr>
          <p:cNvPr id="3" name="Content Placeholder 2"/>
          <p:cNvSpPr>
            <a:spLocks noGrp="1"/>
          </p:cNvSpPr>
          <p:nvPr>
            <p:ph idx="1"/>
          </p:nvPr>
        </p:nvSpPr>
        <p:spPr>
          <a:xfrm>
            <a:off x="4343400" y="1100628"/>
            <a:ext cx="4572000" cy="3928572"/>
          </a:xfrm>
        </p:spPr>
        <p:txBody>
          <a:bodyPr>
            <a:normAutofit/>
          </a:bodyPr>
          <a:lstStyle/>
          <a:p>
            <a:r>
              <a:rPr lang="en-US" sz="1800" dirty="0" smtClean="0"/>
              <a:t>Arguments for marriage equality</a:t>
            </a:r>
          </a:p>
          <a:p>
            <a:pPr>
              <a:buClr>
                <a:schemeClr val="accent2"/>
              </a:buClr>
              <a:buAutoNum type="arabicPeriod"/>
            </a:pPr>
            <a:r>
              <a:rPr lang="en-US" sz="1800" b="0" dirty="0" smtClean="0"/>
              <a:t>Due Process Clause: “liberty interest in the fundamental right to marry”</a:t>
            </a:r>
          </a:p>
          <a:p>
            <a:pPr>
              <a:buClr>
                <a:schemeClr val="accent2"/>
              </a:buClr>
              <a:buAutoNum type="arabicPeriod"/>
            </a:pPr>
            <a:r>
              <a:rPr lang="en-US" sz="1800" b="0" dirty="0" smtClean="0"/>
              <a:t>Equal Protection Clause: “prohibits government from discriminating against people without justification” </a:t>
            </a:r>
          </a:p>
          <a:p>
            <a:pPr marL="457200" lvl="3" indent="-169164"/>
            <a:r>
              <a:rPr lang="en-US" sz="1800" b="0" dirty="0" smtClean="0"/>
              <a:t>Discrimination based on sexual orientation and sex</a:t>
            </a:r>
          </a:p>
          <a:p>
            <a:pPr marL="457200" lvl="3" indent="-169164"/>
            <a:r>
              <a:rPr lang="en-US" sz="1800" dirty="0" smtClean="0"/>
              <a:t>Government has burden to justify </a:t>
            </a:r>
          </a:p>
        </p:txBody>
      </p:sp>
      <p:sp>
        <p:nvSpPr>
          <p:cNvPr id="5" name="AutoShape 2" descr="http://www.slate.com/content/dam/slate/articles/news_and_politics/jurisprudence/2012/12/supreme_court_2012_how_justice_kennedy_could_vote_to_recognize_gay_marriage/158272811.jpg.CROP.article568-large.jp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375" y="1371601"/>
            <a:ext cx="3248527" cy="228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61807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 litigation, generally</a:t>
            </a:r>
            <a:endParaRPr lang="en-US" dirty="0"/>
          </a:p>
        </p:txBody>
      </p:sp>
      <p:sp>
        <p:nvSpPr>
          <p:cNvPr id="3" name="Content Placeholder 2"/>
          <p:cNvSpPr>
            <a:spLocks noGrp="1"/>
          </p:cNvSpPr>
          <p:nvPr>
            <p:ph idx="1"/>
          </p:nvPr>
        </p:nvSpPr>
        <p:spPr/>
        <p:txBody>
          <a:bodyPr>
            <a:normAutofit/>
          </a:bodyPr>
          <a:lstStyle/>
          <a:p>
            <a:pPr marL="59436" lvl="2" indent="0">
              <a:buNone/>
            </a:pPr>
            <a:r>
              <a:rPr lang="en-US" sz="1800" b="1" dirty="0" smtClean="0"/>
              <a:t>Opponents argue</a:t>
            </a:r>
            <a:endParaRPr lang="en-US" sz="1800" b="1" dirty="0"/>
          </a:p>
          <a:p>
            <a:pPr lvl="1" indent="-342900">
              <a:buAutoNum type="arabicPeriod"/>
            </a:pPr>
            <a:r>
              <a:rPr lang="en-US" sz="1800" dirty="0"/>
              <a:t>No fundamental right to “gay marriage” </a:t>
            </a:r>
          </a:p>
          <a:p>
            <a:pPr lvl="1" indent="-342900">
              <a:buAutoNum type="arabicPeriod"/>
            </a:pPr>
            <a:r>
              <a:rPr lang="en-US" sz="1800" dirty="0"/>
              <a:t>No sexual orientation discrimination: “everyone can marry someone” </a:t>
            </a:r>
          </a:p>
          <a:p>
            <a:pPr lvl="1" indent="-342900">
              <a:buAutoNum type="arabicPeriod"/>
            </a:pPr>
            <a:r>
              <a:rPr lang="en-US" sz="1800" dirty="0"/>
              <a:t>No sex discrimination</a:t>
            </a:r>
          </a:p>
          <a:p>
            <a:pPr lvl="1" indent="-342900">
              <a:buAutoNum type="arabicPeriod"/>
            </a:pPr>
            <a:r>
              <a:rPr lang="en-US" sz="1800" dirty="0"/>
              <a:t>G</a:t>
            </a:r>
            <a:r>
              <a:rPr lang="en-US" sz="1800" dirty="0" smtClean="0"/>
              <a:t>ood </a:t>
            </a:r>
            <a:r>
              <a:rPr lang="en-US" sz="1800" dirty="0"/>
              <a:t>reasons </a:t>
            </a:r>
            <a:r>
              <a:rPr lang="en-US" sz="1800" dirty="0" smtClean="0"/>
              <a:t>exist to </a:t>
            </a:r>
            <a:r>
              <a:rPr lang="en-US" sz="1800" dirty="0"/>
              <a:t>exclude gay and lesbian </a:t>
            </a:r>
            <a:r>
              <a:rPr lang="en-US" sz="1800" dirty="0" smtClean="0"/>
              <a:t>couples</a:t>
            </a:r>
          </a:p>
          <a:p>
            <a:pPr marL="573786" lvl="3" indent="-285750"/>
            <a:r>
              <a:rPr lang="en-US" sz="1800" b="0" dirty="0" smtClean="0"/>
              <a:t>Preserving traditional definition of marriage</a:t>
            </a:r>
          </a:p>
          <a:p>
            <a:pPr marL="573786" lvl="3" indent="-285750"/>
            <a:r>
              <a:rPr lang="en-US" sz="1800" b="0" dirty="0" smtClean="0"/>
              <a:t>Providing a stable social and familial environment in which procreation may take place</a:t>
            </a:r>
          </a:p>
          <a:p>
            <a:pPr marL="573786" lvl="3" indent="-285750"/>
            <a:r>
              <a:rPr lang="en-US" sz="1800" b="0" dirty="0" smtClean="0"/>
              <a:t>Providing the benefits of “dual-gender” parenting for children</a:t>
            </a:r>
          </a:p>
        </p:txBody>
      </p:sp>
    </p:spTree>
    <p:extLst>
      <p:ext uri="{BB962C8B-B14F-4D97-AF65-F5344CB8AC3E}">
        <p14:creationId xmlns:p14="http://schemas.microsoft.com/office/powerpoint/2010/main" val="8439725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Marriage “Scorecard”</a:t>
            </a:r>
            <a:endParaRPr lang="en-US" dirty="0"/>
          </a:p>
        </p:txBody>
      </p:sp>
      <p:sp>
        <p:nvSpPr>
          <p:cNvPr id="3" name="Content Placeholder 2"/>
          <p:cNvSpPr>
            <a:spLocks noGrp="1"/>
          </p:cNvSpPr>
          <p:nvPr>
            <p:ph idx="1"/>
          </p:nvPr>
        </p:nvSpPr>
        <p:spPr>
          <a:xfrm>
            <a:off x="822960" y="914400"/>
            <a:ext cx="7940040" cy="3579849"/>
          </a:xfrm>
        </p:spPr>
        <p:txBody>
          <a:bodyPr>
            <a:noAutofit/>
          </a:bodyPr>
          <a:lstStyle/>
          <a:p>
            <a:r>
              <a:rPr lang="en-US" sz="1800" dirty="0" smtClean="0"/>
              <a:t>WINS</a:t>
            </a:r>
          </a:p>
          <a:p>
            <a:r>
              <a:rPr lang="en-US" sz="1800" b="0" dirty="0" smtClean="0"/>
              <a:t>Marriage: </a:t>
            </a:r>
            <a:r>
              <a:rPr lang="en-US" sz="1800" b="0" i="1" dirty="0" smtClean="0"/>
              <a:t>Goodridge v. Dept. of Public Health </a:t>
            </a:r>
            <a:r>
              <a:rPr lang="en-US" sz="1800" b="0" dirty="0" smtClean="0"/>
              <a:t>(Massachusetts, 2003) </a:t>
            </a:r>
          </a:p>
          <a:p>
            <a:r>
              <a:rPr lang="en-US" sz="1800" b="0" dirty="0" smtClean="0"/>
              <a:t>Civil Unions: </a:t>
            </a:r>
            <a:r>
              <a:rPr lang="en-US" sz="1800" b="0" i="1" dirty="0" smtClean="0"/>
              <a:t>Baker v. Vermont (</a:t>
            </a:r>
            <a:r>
              <a:rPr lang="en-US" sz="1800" b="0" dirty="0" smtClean="0"/>
              <a:t>Vermont, 2000)</a:t>
            </a:r>
          </a:p>
          <a:p>
            <a:r>
              <a:rPr lang="en-US" sz="1800" b="0" dirty="0" smtClean="0"/>
              <a:t>Civil Unions: </a:t>
            </a:r>
            <a:r>
              <a:rPr lang="en-US" sz="1800" b="0" i="1" dirty="0" smtClean="0"/>
              <a:t>Lewis v. Harris </a:t>
            </a:r>
            <a:r>
              <a:rPr lang="en-US" sz="1800" b="0" dirty="0" smtClean="0"/>
              <a:t>(New Jersey, 2006)</a:t>
            </a:r>
          </a:p>
          <a:p>
            <a:r>
              <a:rPr lang="en-US" sz="1800" dirty="0" smtClean="0"/>
              <a:t>LOSSES</a:t>
            </a:r>
          </a:p>
          <a:p>
            <a:r>
              <a:rPr lang="en-US" sz="1800" b="0" i="1" dirty="0" smtClean="0"/>
              <a:t>Hernandez v. Robles </a:t>
            </a:r>
            <a:r>
              <a:rPr lang="en-US" sz="1800" b="0" dirty="0" smtClean="0"/>
              <a:t>(New York, 2006)</a:t>
            </a:r>
          </a:p>
          <a:p>
            <a:r>
              <a:rPr lang="en-US" sz="1800" b="0" i="1" dirty="0" smtClean="0"/>
              <a:t>Andersen v. King County </a:t>
            </a:r>
            <a:r>
              <a:rPr lang="en-US" sz="1800" b="0" dirty="0" smtClean="0"/>
              <a:t>(Washington, 2006)</a:t>
            </a:r>
          </a:p>
          <a:p>
            <a:r>
              <a:rPr lang="en-US" sz="1800" b="0" i="1" dirty="0" smtClean="0"/>
              <a:t>Conaway v. Deane </a:t>
            </a:r>
            <a:r>
              <a:rPr lang="en-US" sz="1800" b="0" dirty="0" smtClean="0"/>
              <a:t>(Maryland, 2007)</a:t>
            </a:r>
          </a:p>
          <a:p>
            <a:endParaRPr lang="en-US" sz="1800" b="0" dirty="0"/>
          </a:p>
          <a:p>
            <a:pPr marL="0" indent="0"/>
            <a:r>
              <a:rPr lang="en-US" sz="2000" b="0" dirty="0" smtClean="0"/>
              <a:t>Takeaway: Marriage bans encourage procreation in the “best possible environment” for children</a:t>
            </a:r>
            <a:endParaRPr lang="en-US" sz="2000" b="0" dirty="0"/>
          </a:p>
        </p:txBody>
      </p:sp>
      <p:sp>
        <p:nvSpPr>
          <p:cNvPr id="4" name="5-Point Star 3"/>
          <p:cNvSpPr/>
          <p:nvPr/>
        </p:nvSpPr>
        <p:spPr>
          <a:xfrm>
            <a:off x="381000" y="1295400"/>
            <a:ext cx="457200" cy="3810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5-Point Star 4"/>
          <p:cNvSpPr/>
          <p:nvPr/>
        </p:nvSpPr>
        <p:spPr>
          <a:xfrm>
            <a:off x="381000" y="1676400"/>
            <a:ext cx="457200" cy="3810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5-Point Star 5"/>
          <p:cNvSpPr/>
          <p:nvPr/>
        </p:nvSpPr>
        <p:spPr>
          <a:xfrm>
            <a:off x="381000" y="2057400"/>
            <a:ext cx="457200" cy="381000"/>
          </a:xfrm>
          <a:prstGeom prst="star5">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Multiply 6"/>
          <p:cNvSpPr/>
          <p:nvPr/>
        </p:nvSpPr>
        <p:spPr>
          <a:xfrm>
            <a:off x="381000" y="2743200"/>
            <a:ext cx="45720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Multiply 7"/>
          <p:cNvSpPr/>
          <p:nvPr/>
        </p:nvSpPr>
        <p:spPr>
          <a:xfrm>
            <a:off x="381000" y="3124200"/>
            <a:ext cx="45720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Multiply 8"/>
          <p:cNvSpPr/>
          <p:nvPr/>
        </p:nvSpPr>
        <p:spPr>
          <a:xfrm>
            <a:off x="381000" y="3505200"/>
            <a:ext cx="457200" cy="4572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43229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do we know? </a:t>
            </a:r>
            <a:endParaRPr lang="en-US" dirty="0"/>
          </a:p>
        </p:txBody>
      </p:sp>
    </p:spTree>
    <p:extLst>
      <p:ext uri="{BB962C8B-B14F-4D97-AF65-F5344CB8AC3E}">
        <p14:creationId xmlns:p14="http://schemas.microsoft.com/office/powerpoint/2010/main" val="149719217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LGBT People Parent? </a:t>
            </a:r>
            <a:endParaRPr lang="en-US" dirty="0"/>
          </a:p>
        </p:txBody>
      </p:sp>
      <p:sp>
        <p:nvSpPr>
          <p:cNvPr id="3" name="Content Placeholder 2"/>
          <p:cNvSpPr>
            <a:spLocks noGrp="1"/>
          </p:cNvSpPr>
          <p:nvPr>
            <p:ph idx="1"/>
          </p:nvPr>
        </p:nvSpPr>
        <p:spPr>
          <a:xfrm>
            <a:off x="822960" y="1100629"/>
            <a:ext cx="7520940" cy="575772"/>
          </a:xfrm>
        </p:spPr>
        <p:txBody>
          <a:bodyPr>
            <a:normAutofit/>
          </a:bodyPr>
          <a:lstStyle/>
          <a:p>
            <a:r>
              <a:rPr lang="en-US" dirty="0" smtClean="0"/>
              <a:t>From national data sets…</a:t>
            </a: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905000"/>
            <a:ext cx="4391025" cy="27047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447800" y="4609727"/>
            <a:ext cx="7086600" cy="307777"/>
          </a:xfrm>
          <a:prstGeom prst="rect">
            <a:avLst/>
          </a:prstGeom>
          <a:noFill/>
        </p:spPr>
        <p:txBody>
          <a:bodyPr wrap="square" rtlCol="0">
            <a:spAutoFit/>
          </a:bodyPr>
          <a:lstStyle/>
          <a:p>
            <a:r>
              <a:rPr lang="en-US" sz="1400" dirty="0" smtClean="0"/>
              <a:t>% of Same-Sex Couples with Bio, Adopted, Foster Children Under 18</a:t>
            </a:r>
            <a:endParaRPr lang="en-US" sz="1400" dirty="0"/>
          </a:p>
        </p:txBody>
      </p:sp>
      <p:sp>
        <p:nvSpPr>
          <p:cNvPr id="5" name="TextBox 4"/>
          <p:cNvSpPr txBox="1"/>
          <p:nvPr/>
        </p:nvSpPr>
        <p:spPr>
          <a:xfrm>
            <a:off x="3567112" y="6553200"/>
            <a:ext cx="5500688" cy="253916"/>
          </a:xfrm>
          <a:prstGeom prst="rect">
            <a:avLst/>
          </a:prstGeom>
          <a:noFill/>
        </p:spPr>
        <p:txBody>
          <a:bodyPr wrap="square" rtlCol="0">
            <a:spAutoFit/>
          </a:bodyPr>
          <a:lstStyle/>
          <a:p>
            <a:r>
              <a:rPr lang="en-US" sz="1050" dirty="0" smtClean="0"/>
              <a:t>Source: Gates, GJ. LGBT Parenting in the United States. The Williams Institute. February 2013.</a:t>
            </a:r>
            <a:endParaRPr lang="en-US" sz="1050" dirty="0"/>
          </a:p>
        </p:txBody>
      </p:sp>
      <p:sp>
        <p:nvSpPr>
          <p:cNvPr id="7" name="Content Placeholder 2"/>
          <p:cNvSpPr txBox="1">
            <a:spLocks/>
          </p:cNvSpPr>
          <p:nvPr/>
        </p:nvSpPr>
        <p:spPr>
          <a:xfrm>
            <a:off x="965835" y="1467438"/>
            <a:ext cx="7520940" cy="3579849"/>
          </a:xfrm>
          <a:prstGeom prst="rect">
            <a:avLst/>
          </a:prstGeom>
        </p:spPr>
        <p:txBody>
          <a:bodyPr vert="horz" lIns="91440" tIns="45720" rIns="91440" bIns="45720" rtlCol="0">
            <a:normAutofit/>
          </a:bodyPr>
          <a:lst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a:lstStyle>
          <a:p>
            <a:pPr>
              <a:buFont typeface="Arial" pitchFamily="34" charset="0"/>
              <a:buChar char="•"/>
            </a:pPr>
            <a:r>
              <a:rPr lang="en-US" sz="1800" b="0" dirty="0" smtClean="0"/>
              <a:t>U.S. Census and American Community Survey </a:t>
            </a:r>
            <a:r>
              <a:rPr lang="en-US" sz="1800" b="0" dirty="0" smtClean="0">
                <a:sym typeface="Wingdings" pitchFamily="2" charset="2"/>
              </a:rPr>
              <a:t> same-sex couples only</a:t>
            </a:r>
            <a:endParaRPr lang="en-US" sz="1800" b="0" dirty="0" smtClean="0"/>
          </a:p>
        </p:txBody>
      </p:sp>
    </p:spTree>
    <p:extLst>
      <p:ext uri="{BB962C8B-B14F-4D97-AF65-F5344CB8AC3E}">
        <p14:creationId xmlns:p14="http://schemas.microsoft.com/office/powerpoint/2010/main" val="2879042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P spid="7" grpId="0"/>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Angle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1580</TotalTime>
  <Words>3921</Words>
  <Application>Microsoft Office PowerPoint</Application>
  <PresentationFormat>On-screen Show (4:3)</PresentationFormat>
  <Paragraphs>343</Paragraphs>
  <Slides>40</Slides>
  <Notes>20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Angles</vt:lpstr>
      <vt:lpstr>Yes, the kids are alright! </vt:lpstr>
      <vt:lpstr>Yes, The Kids Are Alright!</vt:lpstr>
      <vt:lpstr>Social Science in the Racial Justice Civil Rights movement</vt:lpstr>
      <vt:lpstr>Social Science in the LGBT Civil Rights movement</vt:lpstr>
      <vt:lpstr>Marriage litigation, generally</vt:lpstr>
      <vt:lpstr>Marriage litigation, generally</vt:lpstr>
      <vt:lpstr>Marriage “Scorecard”</vt:lpstr>
      <vt:lpstr>What do we know? </vt:lpstr>
      <vt:lpstr>Do LGBT People Parent? </vt:lpstr>
      <vt:lpstr>Do lgbt people parent? </vt:lpstr>
      <vt:lpstr>Are lgbt people “Good parents”? </vt:lpstr>
      <vt:lpstr>Yes, the kids are alright!  </vt:lpstr>
      <vt:lpstr>Yes, the kids are alright! </vt:lpstr>
      <vt:lpstr>No differences </vt:lpstr>
      <vt:lpstr>does it matter? </vt:lpstr>
      <vt:lpstr>does it matter? </vt:lpstr>
      <vt:lpstr>Using parenting research</vt:lpstr>
      <vt:lpstr>Case study: Varnum v. brien</vt:lpstr>
      <vt:lpstr>Case study: Varnum v. brien</vt:lpstr>
      <vt:lpstr>Challenges </vt:lpstr>
      <vt:lpstr>STANDARDS USED TO DETERMINE ADMISSABILITY</vt:lpstr>
      <vt:lpstr>Experts on our side in varnum</vt:lpstr>
      <vt:lpstr>“Experts” on their side in varnum</vt:lpstr>
      <vt:lpstr>How’d we do? </vt:lpstr>
      <vt:lpstr>Defendant expert: Dr. Allan Carlson</vt:lpstr>
      <vt:lpstr>Defendant experts: Drs. Young &amp; Nathanson</vt:lpstr>
      <vt:lpstr>Defendant expert: Dr. Margaret Somerville</vt:lpstr>
      <vt:lpstr>Defendant expert: Dr. steven rhoads</vt:lpstr>
      <vt:lpstr>Trial court decision</vt:lpstr>
      <vt:lpstr>Iowa supreme court</vt:lpstr>
      <vt:lpstr>Marriage litigation after varnum</vt:lpstr>
      <vt:lpstr>Using parenting research</vt:lpstr>
      <vt:lpstr>Response from Policy makers</vt:lpstr>
      <vt:lpstr>Double edged sword</vt:lpstr>
      <vt:lpstr>What makes a good study</vt:lpstr>
      <vt:lpstr>Challenges in using this work</vt:lpstr>
      <vt:lpstr>Impact of one study</vt:lpstr>
      <vt:lpstr>One bad apple</vt:lpstr>
      <vt:lpstr>Need to go deeper and further</vt:lpstr>
      <vt:lpstr>Questions &amp; Discussion</vt:lpstr>
    </vt:vector>
  </TitlesOfParts>
  <Company>Strand Enterprises,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Naomi Goldberg</dc:creator>
  <cp:lastModifiedBy>Holman, Elizabeth G</cp:lastModifiedBy>
  <cp:revision>57</cp:revision>
  <dcterms:created xsi:type="dcterms:W3CDTF">2013-04-24T21:45:11Z</dcterms:created>
  <dcterms:modified xsi:type="dcterms:W3CDTF">2013-05-21T20:02:13Z</dcterms:modified>
</cp:coreProperties>
</file>